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14"/>
  </p:notesMasterIdLst>
  <p:sldIdLst>
    <p:sldId id="256" r:id="rId2"/>
    <p:sldId id="259" r:id="rId3"/>
    <p:sldId id="258" r:id="rId4"/>
    <p:sldId id="257" r:id="rId5"/>
    <p:sldId id="262" r:id="rId6"/>
    <p:sldId id="266" r:id="rId7"/>
    <p:sldId id="267" r:id="rId8"/>
    <p:sldId id="269" r:id="rId9"/>
    <p:sldId id="270" r:id="rId10"/>
    <p:sldId id="271" r:id="rId11"/>
    <p:sldId id="268"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4" autoAdjust="0"/>
    <p:restoredTop sz="78623" autoAdjust="0"/>
  </p:normalViewPr>
  <p:slideViewPr>
    <p:cSldViewPr snapToGrid="0">
      <p:cViewPr varScale="1">
        <p:scale>
          <a:sx n="145" d="100"/>
          <a:sy n="145" d="100"/>
        </p:scale>
        <p:origin x="4236"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E2875D-F391-43DF-80D6-9404D7535C7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9BEA7FA-A07B-4C54-AA6B-95A24C7D145C}">
      <dgm:prSet/>
      <dgm:spPr/>
      <dgm:t>
        <a:bodyPr/>
        <a:lstStyle/>
        <a:p>
          <a:pPr>
            <a:lnSpc>
              <a:spcPct val="100000"/>
            </a:lnSpc>
          </a:pPr>
          <a:r>
            <a:rPr lang="en-US" b="1" cap="none" baseline="0" dirty="0"/>
            <a:t>Provide analysis of how vehicles are performing to create a strategic vision to increase revenue.</a:t>
          </a:r>
        </a:p>
      </dgm:t>
    </dgm:pt>
    <dgm:pt modelId="{CC4DE355-02B2-458C-BC94-037841D0E525}" type="parTrans" cxnId="{3E603E9D-6C6E-4E00-A211-24EAA197C938}">
      <dgm:prSet/>
      <dgm:spPr/>
      <dgm:t>
        <a:bodyPr/>
        <a:lstStyle/>
        <a:p>
          <a:endParaRPr lang="en-US"/>
        </a:p>
      </dgm:t>
    </dgm:pt>
    <dgm:pt modelId="{A147DE3D-EACD-43CB-B81B-67ACF0A9B3B1}" type="sibTrans" cxnId="{3E603E9D-6C6E-4E00-A211-24EAA197C938}">
      <dgm:prSet/>
      <dgm:spPr/>
      <dgm:t>
        <a:bodyPr/>
        <a:lstStyle/>
        <a:p>
          <a:endParaRPr lang="en-US"/>
        </a:p>
      </dgm:t>
    </dgm:pt>
    <dgm:pt modelId="{12F65F7A-1B30-45F8-B51E-C49B1710CB16}">
      <dgm:prSet/>
      <dgm:spPr/>
      <dgm:t>
        <a:bodyPr/>
        <a:lstStyle/>
        <a:p>
          <a:pPr>
            <a:lnSpc>
              <a:spcPct val="100000"/>
            </a:lnSpc>
          </a:pPr>
          <a:r>
            <a:rPr lang="en-US" b="1" cap="none" baseline="0" dirty="0"/>
            <a:t>Assist with decision making process when purchasing new vehicles for the fleet.</a:t>
          </a:r>
        </a:p>
      </dgm:t>
    </dgm:pt>
    <dgm:pt modelId="{0D26537B-3620-4B4D-9917-FFE429347A48}" type="sibTrans" cxnId="{C8BE4ADC-2D67-474B-8299-B62E90774725}">
      <dgm:prSet/>
      <dgm:spPr/>
      <dgm:t>
        <a:bodyPr/>
        <a:lstStyle/>
        <a:p>
          <a:endParaRPr lang="en-US"/>
        </a:p>
      </dgm:t>
    </dgm:pt>
    <dgm:pt modelId="{CDA39F8B-EAC8-4681-B478-2E3F0973BB81}" type="parTrans" cxnId="{C8BE4ADC-2D67-474B-8299-B62E90774725}">
      <dgm:prSet/>
      <dgm:spPr/>
      <dgm:t>
        <a:bodyPr/>
        <a:lstStyle/>
        <a:p>
          <a:endParaRPr lang="en-US"/>
        </a:p>
      </dgm:t>
    </dgm:pt>
    <dgm:pt modelId="{A8F3BE90-B8F6-4200-9890-953B80CCAAE3}" type="pres">
      <dgm:prSet presAssocID="{66E2875D-F391-43DF-80D6-9404D7535C7F}" presName="root" presStyleCnt="0">
        <dgm:presLayoutVars>
          <dgm:dir/>
          <dgm:resizeHandles val="exact"/>
        </dgm:presLayoutVars>
      </dgm:prSet>
      <dgm:spPr/>
    </dgm:pt>
    <dgm:pt modelId="{E7DFA007-A293-4543-A7B7-DBFD5E9BB9D0}" type="pres">
      <dgm:prSet presAssocID="{12F65F7A-1B30-45F8-B51E-C49B1710CB16}" presName="compNode" presStyleCnt="0"/>
      <dgm:spPr/>
    </dgm:pt>
    <dgm:pt modelId="{782F26BB-CB32-4B84-B604-4C41316815AA}" type="pres">
      <dgm:prSet presAssocID="{12F65F7A-1B30-45F8-B51E-C49B1710CB16}" presName="bgRect" presStyleLbl="bgShp" presStyleIdx="0" presStyleCnt="2"/>
      <dgm:spPr/>
    </dgm:pt>
    <dgm:pt modelId="{10B2E4BE-8491-4DE1-B606-EC5D0A1AAB84}" type="pres">
      <dgm:prSet presAssocID="{12F65F7A-1B30-45F8-B51E-C49B1710CB1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onvertible with solid fill"/>
        </a:ext>
      </dgm:extLst>
    </dgm:pt>
    <dgm:pt modelId="{986747BD-EC33-40DC-81AF-0FAEA440EAA5}" type="pres">
      <dgm:prSet presAssocID="{12F65F7A-1B30-45F8-B51E-C49B1710CB16}" presName="spaceRect" presStyleCnt="0"/>
      <dgm:spPr/>
    </dgm:pt>
    <dgm:pt modelId="{E63A72BD-181C-408A-9A07-6C4BC6EB7CB7}" type="pres">
      <dgm:prSet presAssocID="{12F65F7A-1B30-45F8-B51E-C49B1710CB16}" presName="parTx" presStyleLbl="revTx" presStyleIdx="0" presStyleCnt="2">
        <dgm:presLayoutVars>
          <dgm:chMax val="0"/>
          <dgm:chPref val="0"/>
        </dgm:presLayoutVars>
      </dgm:prSet>
      <dgm:spPr/>
    </dgm:pt>
    <dgm:pt modelId="{A6903074-710D-4E82-AEF6-921C64DDF61D}" type="pres">
      <dgm:prSet presAssocID="{0D26537B-3620-4B4D-9917-FFE429347A48}" presName="sibTrans" presStyleCnt="0"/>
      <dgm:spPr/>
    </dgm:pt>
    <dgm:pt modelId="{804DD04A-3F4C-437A-B0E3-1276A2E1CD75}" type="pres">
      <dgm:prSet presAssocID="{79BEA7FA-A07B-4C54-AA6B-95A24C7D145C}" presName="compNode" presStyleCnt="0"/>
      <dgm:spPr/>
    </dgm:pt>
    <dgm:pt modelId="{AE36037E-2811-4346-AD08-6C2D1C2E9943}" type="pres">
      <dgm:prSet presAssocID="{79BEA7FA-A07B-4C54-AA6B-95A24C7D145C}" presName="bgRect" presStyleLbl="bgShp" presStyleIdx="1" presStyleCnt="2"/>
      <dgm:spPr/>
    </dgm:pt>
    <dgm:pt modelId="{D87E2DED-6C91-4D7C-9033-35702236FF47}" type="pres">
      <dgm:prSet presAssocID="{79BEA7FA-A07B-4C54-AA6B-95A24C7D145C}"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ECF5438C-D734-49DF-897A-079C4A3D693C}" type="pres">
      <dgm:prSet presAssocID="{79BEA7FA-A07B-4C54-AA6B-95A24C7D145C}" presName="spaceRect" presStyleCnt="0"/>
      <dgm:spPr/>
    </dgm:pt>
    <dgm:pt modelId="{4DCE8B1D-A77D-4B76-9DEE-8B8A8BFC1A90}" type="pres">
      <dgm:prSet presAssocID="{79BEA7FA-A07B-4C54-AA6B-95A24C7D145C}" presName="parTx" presStyleLbl="revTx" presStyleIdx="1" presStyleCnt="2">
        <dgm:presLayoutVars>
          <dgm:chMax val="0"/>
          <dgm:chPref val="0"/>
        </dgm:presLayoutVars>
      </dgm:prSet>
      <dgm:spPr/>
    </dgm:pt>
  </dgm:ptLst>
  <dgm:cxnLst>
    <dgm:cxn modelId="{E77CB42C-1E62-40C4-9DC8-2FC5A0F6966E}" type="presOf" srcId="{12F65F7A-1B30-45F8-B51E-C49B1710CB16}" destId="{E63A72BD-181C-408A-9A07-6C4BC6EB7CB7}" srcOrd="0" destOrd="0" presId="urn:microsoft.com/office/officeart/2018/2/layout/IconVerticalSolidList"/>
    <dgm:cxn modelId="{A614C765-EEF9-4CBA-891A-3B900DEF7B81}" type="presOf" srcId="{66E2875D-F391-43DF-80D6-9404D7535C7F}" destId="{A8F3BE90-B8F6-4200-9890-953B80CCAAE3}" srcOrd="0" destOrd="0" presId="urn:microsoft.com/office/officeart/2018/2/layout/IconVerticalSolidList"/>
    <dgm:cxn modelId="{94EB2C52-AE0B-422A-9BB1-AFD128A310AD}" type="presOf" srcId="{79BEA7FA-A07B-4C54-AA6B-95A24C7D145C}" destId="{4DCE8B1D-A77D-4B76-9DEE-8B8A8BFC1A90}" srcOrd="0" destOrd="0" presId="urn:microsoft.com/office/officeart/2018/2/layout/IconVerticalSolidList"/>
    <dgm:cxn modelId="{3E603E9D-6C6E-4E00-A211-24EAA197C938}" srcId="{66E2875D-F391-43DF-80D6-9404D7535C7F}" destId="{79BEA7FA-A07B-4C54-AA6B-95A24C7D145C}" srcOrd="1" destOrd="0" parTransId="{CC4DE355-02B2-458C-BC94-037841D0E525}" sibTransId="{A147DE3D-EACD-43CB-B81B-67ACF0A9B3B1}"/>
    <dgm:cxn modelId="{C8BE4ADC-2D67-474B-8299-B62E90774725}" srcId="{66E2875D-F391-43DF-80D6-9404D7535C7F}" destId="{12F65F7A-1B30-45F8-B51E-C49B1710CB16}" srcOrd="0" destOrd="0" parTransId="{CDA39F8B-EAC8-4681-B478-2E3F0973BB81}" sibTransId="{0D26537B-3620-4B4D-9917-FFE429347A48}"/>
    <dgm:cxn modelId="{165FE389-3C81-4BB7-8C97-0AF64D212F1F}" type="presParOf" srcId="{A8F3BE90-B8F6-4200-9890-953B80CCAAE3}" destId="{E7DFA007-A293-4543-A7B7-DBFD5E9BB9D0}" srcOrd="0" destOrd="0" presId="urn:microsoft.com/office/officeart/2018/2/layout/IconVerticalSolidList"/>
    <dgm:cxn modelId="{01A69C46-5601-427B-B6AC-71EA3029BFEE}" type="presParOf" srcId="{E7DFA007-A293-4543-A7B7-DBFD5E9BB9D0}" destId="{782F26BB-CB32-4B84-B604-4C41316815AA}" srcOrd="0" destOrd="0" presId="urn:microsoft.com/office/officeart/2018/2/layout/IconVerticalSolidList"/>
    <dgm:cxn modelId="{7535A839-8B13-47E7-BC96-2B0155B1E429}" type="presParOf" srcId="{E7DFA007-A293-4543-A7B7-DBFD5E9BB9D0}" destId="{10B2E4BE-8491-4DE1-B606-EC5D0A1AAB84}" srcOrd="1" destOrd="0" presId="urn:microsoft.com/office/officeart/2018/2/layout/IconVerticalSolidList"/>
    <dgm:cxn modelId="{3B085928-A464-4AE5-8168-DF26DC237B16}" type="presParOf" srcId="{E7DFA007-A293-4543-A7B7-DBFD5E9BB9D0}" destId="{986747BD-EC33-40DC-81AF-0FAEA440EAA5}" srcOrd="2" destOrd="0" presId="urn:microsoft.com/office/officeart/2018/2/layout/IconVerticalSolidList"/>
    <dgm:cxn modelId="{519F23CC-10A3-4F10-97CA-0BCC8E30EE48}" type="presParOf" srcId="{E7DFA007-A293-4543-A7B7-DBFD5E9BB9D0}" destId="{E63A72BD-181C-408A-9A07-6C4BC6EB7CB7}" srcOrd="3" destOrd="0" presId="urn:microsoft.com/office/officeart/2018/2/layout/IconVerticalSolidList"/>
    <dgm:cxn modelId="{18FF72C2-FAC9-46BB-9603-C5EF51A6005C}" type="presParOf" srcId="{A8F3BE90-B8F6-4200-9890-953B80CCAAE3}" destId="{A6903074-710D-4E82-AEF6-921C64DDF61D}" srcOrd="1" destOrd="0" presId="urn:microsoft.com/office/officeart/2018/2/layout/IconVerticalSolidList"/>
    <dgm:cxn modelId="{16E2AA57-31D9-4CDE-B78E-8627131123AC}" type="presParOf" srcId="{A8F3BE90-B8F6-4200-9890-953B80CCAAE3}" destId="{804DD04A-3F4C-437A-B0E3-1276A2E1CD75}" srcOrd="2" destOrd="0" presId="urn:microsoft.com/office/officeart/2018/2/layout/IconVerticalSolidList"/>
    <dgm:cxn modelId="{9F76D4D3-947E-46E9-9375-1F543CABDAFD}" type="presParOf" srcId="{804DD04A-3F4C-437A-B0E3-1276A2E1CD75}" destId="{AE36037E-2811-4346-AD08-6C2D1C2E9943}" srcOrd="0" destOrd="0" presId="urn:microsoft.com/office/officeart/2018/2/layout/IconVerticalSolidList"/>
    <dgm:cxn modelId="{3D212936-8527-4FCD-9FB9-D3DB23A6065C}" type="presParOf" srcId="{804DD04A-3F4C-437A-B0E3-1276A2E1CD75}" destId="{D87E2DED-6C91-4D7C-9033-35702236FF47}" srcOrd="1" destOrd="0" presId="urn:microsoft.com/office/officeart/2018/2/layout/IconVerticalSolidList"/>
    <dgm:cxn modelId="{F47933B9-2E1D-4F22-8CB3-3E3930F23B01}" type="presParOf" srcId="{804DD04A-3F4C-437A-B0E3-1276A2E1CD75}" destId="{ECF5438C-D734-49DF-897A-079C4A3D693C}" srcOrd="2" destOrd="0" presId="urn:microsoft.com/office/officeart/2018/2/layout/IconVerticalSolidList"/>
    <dgm:cxn modelId="{C9E7E327-95DB-4953-991F-D837379FC048}" type="presParOf" srcId="{804DD04A-3F4C-437A-B0E3-1276A2E1CD75}" destId="{4DCE8B1D-A77D-4B76-9DEE-8B8A8BFC1A90}" srcOrd="3" destOrd="0" presId="urn:microsoft.com/office/officeart/2018/2/layout/IconVerticalSolid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12213A-EF3C-4596-B1E7-BD31E741D4FC}"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2BA366B2-5F78-4246-9A93-3A868184A7DC}">
      <dgm:prSet/>
      <dgm:spPr/>
      <dgm:t>
        <a:bodyPr/>
        <a:lstStyle/>
        <a:p>
          <a:r>
            <a:rPr lang="en-US"/>
            <a:t>Retire and sell </a:t>
          </a:r>
          <a:r>
            <a:rPr lang="en-US" b="1"/>
            <a:t>1284 </a:t>
          </a:r>
          <a:r>
            <a:rPr lang="en-US"/>
            <a:t>2016 Vehicles.</a:t>
          </a:r>
        </a:p>
      </dgm:t>
    </dgm:pt>
    <dgm:pt modelId="{C5E6D865-2734-4C41-8F3C-FFFFA28B623F}" type="parTrans" cxnId="{81D49B56-51BF-41BF-A133-3B7A7F57BF32}">
      <dgm:prSet/>
      <dgm:spPr/>
      <dgm:t>
        <a:bodyPr/>
        <a:lstStyle/>
        <a:p>
          <a:endParaRPr lang="en-US"/>
        </a:p>
      </dgm:t>
    </dgm:pt>
    <dgm:pt modelId="{79634969-056A-48E2-83F4-76C71D65F7B9}" type="sibTrans" cxnId="{81D49B56-51BF-41BF-A133-3B7A7F57BF32}">
      <dgm:prSet/>
      <dgm:spPr/>
      <dgm:t>
        <a:bodyPr/>
        <a:lstStyle/>
        <a:p>
          <a:endParaRPr lang="en-US"/>
        </a:p>
      </dgm:t>
    </dgm:pt>
    <dgm:pt modelId="{F9CE726E-7CB4-4804-AD62-425E015778F6}">
      <dgm:prSet/>
      <dgm:spPr/>
      <dgm:t>
        <a:bodyPr/>
        <a:lstStyle/>
        <a:p>
          <a:r>
            <a:rPr lang="en-US"/>
            <a:t>Estimated </a:t>
          </a:r>
          <a:r>
            <a:rPr lang="en-US" b="1"/>
            <a:t>$26.4M </a:t>
          </a:r>
          <a:r>
            <a:rPr lang="en-US"/>
            <a:t>in sales revenue.</a:t>
          </a:r>
        </a:p>
      </dgm:t>
    </dgm:pt>
    <dgm:pt modelId="{660E97E6-00E4-4D57-AAE4-59799640FAC8}" type="parTrans" cxnId="{8A483A5D-F88E-467A-ACA8-217F3BD140EB}">
      <dgm:prSet/>
      <dgm:spPr/>
      <dgm:t>
        <a:bodyPr/>
        <a:lstStyle/>
        <a:p>
          <a:endParaRPr lang="en-US"/>
        </a:p>
      </dgm:t>
    </dgm:pt>
    <dgm:pt modelId="{2EB1440B-2783-4318-B626-3B1A5ADC7B16}" type="sibTrans" cxnId="{8A483A5D-F88E-467A-ACA8-217F3BD140EB}">
      <dgm:prSet/>
      <dgm:spPr/>
      <dgm:t>
        <a:bodyPr/>
        <a:lstStyle/>
        <a:p>
          <a:endParaRPr lang="en-US"/>
        </a:p>
      </dgm:t>
    </dgm:pt>
    <dgm:pt modelId="{927CB4B6-B304-4B4C-A693-EE029EC6CF4F}">
      <dgm:prSet/>
      <dgm:spPr/>
      <dgm:t>
        <a:bodyPr/>
        <a:lstStyle/>
        <a:p>
          <a:r>
            <a:rPr lang="en-US"/>
            <a:t>Purchase </a:t>
          </a:r>
          <a:r>
            <a:rPr lang="en-US" b="1"/>
            <a:t>20 </a:t>
          </a:r>
          <a:r>
            <a:rPr lang="en-US"/>
            <a:t>different vehicle models to replace the retired vehicles 1 for 1.</a:t>
          </a:r>
        </a:p>
      </dgm:t>
    </dgm:pt>
    <dgm:pt modelId="{B5CBA465-95EB-4F98-B280-319C7D6195F8}" type="parTrans" cxnId="{6F251E11-265A-434D-A63E-5921FB20F3D2}">
      <dgm:prSet/>
      <dgm:spPr/>
      <dgm:t>
        <a:bodyPr/>
        <a:lstStyle/>
        <a:p>
          <a:endParaRPr lang="en-US"/>
        </a:p>
      </dgm:t>
    </dgm:pt>
    <dgm:pt modelId="{B9B7FD36-E3DE-401D-944B-B478AC367B79}" type="sibTrans" cxnId="{6F251E11-265A-434D-A63E-5921FB20F3D2}">
      <dgm:prSet/>
      <dgm:spPr/>
      <dgm:t>
        <a:bodyPr/>
        <a:lstStyle/>
        <a:p>
          <a:endParaRPr lang="en-US"/>
        </a:p>
      </dgm:t>
    </dgm:pt>
    <dgm:pt modelId="{3E1FF212-0F4B-4835-A239-73F77E29C81C}">
      <dgm:prSet/>
      <dgm:spPr/>
      <dgm:t>
        <a:bodyPr/>
        <a:lstStyle/>
        <a:p>
          <a:r>
            <a:rPr lang="en-US"/>
            <a:t>Estimated </a:t>
          </a:r>
          <a:r>
            <a:rPr lang="en-US" b="1"/>
            <a:t>$47.2M </a:t>
          </a:r>
          <a:r>
            <a:rPr lang="en-US"/>
            <a:t>in cost</a:t>
          </a:r>
        </a:p>
      </dgm:t>
    </dgm:pt>
    <dgm:pt modelId="{CFE5BF5E-8CC7-4A48-8C2C-E2C1F0938FC3}" type="parTrans" cxnId="{27D0DC78-109A-4654-AEE1-FBDC4FB6F3D7}">
      <dgm:prSet/>
      <dgm:spPr/>
      <dgm:t>
        <a:bodyPr/>
        <a:lstStyle/>
        <a:p>
          <a:endParaRPr lang="en-US"/>
        </a:p>
      </dgm:t>
    </dgm:pt>
    <dgm:pt modelId="{D0152CA8-994D-49A2-A3D8-8E7C38981C27}" type="sibTrans" cxnId="{27D0DC78-109A-4654-AEE1-FBDC4FB6F3D7}">
      <dgm:prSet/>
      <dgm:spPr/>
      <dgm:t>
        <a:bodyPr/>
        <a:lstStyle/>
        <a:p>
          <a:endParaRPr lang="en-US"/>
        </a:p>
      </dgm:t>
    </dgm:pt>
    <dgm:pt modelId="{1F4B8CAF-728F-46FF-BF4D-7CEE61F797A5}">
      <dgm:prSet/>
      <dgm:spPr/>
      <dgm:t>
        <a:bodyPr/>
        <a:lstStyle/>
        <a:p>
          <a:r>
            <a:rPr lang="en-US"/>
            <a:t>These are the top performing vehicles based on </a:t>
          </a:r>
          <a:r>
            <a:rPr lang="en-US" b="1"/>
            <a:t>Lariat Score</a:t>
          </a:r>
          <a:endParaRPr lang="en-US"/>
        </a:p>
      </dgm:t>
    </dgm:pt>
    <dgm:pt modelId="{3935651F-C235-44ED-8AED-9B3C1F7BDA78}" type="parTrans" cxnId="{7DF683BC-6D74-402A-9210-EE1BDE92BED1}">
      <dgm:prSet/>
      <dgm:spPr/>
      <dgm:t>
        <a:bodyPr/>
        <a:lstStyle/>
        <a:p>
          <a:endParaRPr lang="en-US"/>
        </a:p>
      </dgm:t>
    </dgm:pt>
    <dgm:pt modelId="{1918E1A4-232A-464B-AD77-47A1922433EA}" type="sibTrans" cxnId="{7DF683BC-6D74-402A-9210-EE1BDE92BED1}">
      <dgm:prSet/>
      <dgm:spPr/>
      <dgm:t>
        <a:bodyPr/>
        <a:lstStyle/>
        <a:p>
          <a:endParaRPr lang="en-US"/>
        </a:p>
      </dgm:t>
    </dgm:pt>
    <dgm:pt modelId="{EF197ED0-5186-4BC1-A103-14B55366D38E}">
      <dgm:prSet/>
      <dgm:spPr/>
      <dgm:t>
        <a:bodyPr/>
        <a:lstStyle/>
        <a:p>
          <a:r>
            <a:rPr lang="en-US"/>
            <a:t>Increase the rental rate 10% to cover the cost of the new vehicles</a:t>
          </a:r>
        </a:p>
      </dgm:t>
    </dgm:pt>
    <dgm:pt modelId="{57968441-00A2-4E92-9863-F8ED8EDD3B61}" type="parTrans" cxnId="{B31E6E5D-A3A7-4061-B166-7422839ECBDA}">
      <dgm:prSet/>
      <dgm:spPr/>
      <dgm:t>
        <a:bodyPr/>
        <a:lstStyle/>
        <a:p>
          <a:endParaRPr lang="en-US"/>
        </a:p>
      </dgm:t>
    </dgm:pt>
    <dgm:pt modelId="{197DA26E-8246-45BF-B74F-A5A1061C823D}" type="sibTrans" cxnId="{B31E6E5D-A3A7-4061-B166-7422839ECBDA}">
      <dgm:prSet/>
      <dgm:spPr/>
      <dgm:t>
        <a:bodyPr/>
        <a:lstStyle/>
        <a:p>
          <a:endParaRPr lang="en-US"/>
        </a:p>
      </dgm:t>
    </dgm:pt>
    <dgm:pt modelId="{102F1F1D-805D-4209-BE44-DF648F04A97D}">
      <dgm:prSet/>
      <dgm:spPr/>
      <dgm:t>
        <a:bodyPr/>
        <a:lstStyle/>
        <a:p>
          <a:r>
            <a:rPr lang="en-US"/>
            <a:t>This provides a diverse fleet of vehicles that will generate an estimated </a:t>
          </a:r>
          <a:r>
            <a:rPr lang="en-US" b="1"/>
            <a:t>$10.6M </a:t>
          </a:r>
          <a:r>
            <a:rPr lang="en-US"/>
            <a:t>more in net profit annually.</a:t>
          </a:r>
        </a:p>
      </dgm:t>
    </dgm:pt>
    <dgm:pt modelId="{1B3D5003-F474-4824-9A7B-09761FF018CC}" type="parTrans" cxnId="{31D17F78-27C0-41F7-81F4-C0CFF5055B2F}">
      <dgm:prSet/>
      <dgm:spPr/>
      <dgm:t>
        <a:bodyPr/>
        <a:lstStyle/>
        <a:p>
          <a:endParaRPr lang="en-US"/>
        </a:p>
      </dgm:t>
    </dgm:pt>
    <dgm:pt modelId="{44316AC7-F27C-45DA-AC0F-F5D0E0B85300}" type="sibTrans" cxnId="{31D17F78-27C0-41F7-81F4-C0CFF5055B2F}">
      <dgm:prSet/>
      <dgm:spPr/>
      <dgm:t>
        <a:bodyPr/>
        <a:lstStyle/>
        <a:p>
          <a:endParaRPr lang="en-US"/>
        </a:p>
      </dgm:t>
    </dgm:pt>
    <dgm:pt modelId="{AA3F5C8D-5C69-46F9-98E8-D56F9FAA4836}">
      <dgm:prSet/>
      <dgm:spPr/>
      <dgm:t>
        <a:bodyPr/>
        <a:lstStyle/>
        <a:p>
          <a:r>
            <a:rPr lang="en-US"/>
            <a:t>3 Year projections would </a:t>
          </a:r>
          <a:r>
            <a:rPr lang="en-US" b="1"/>
            <a:t>$11M </a:t>
          </a:r>
          <a:r>
            <a:rPr lang="en-US"/>
            <a:t>net profit.</a:t>
          </a:r>
        </a:p>
      </dgm:t>
    </dgm:pt>
    <dgm:pt modelId="{1FA33C49-BCAD-497E-B168-8AAAA7D23541}" type="parTrans" cxnId="{C8EB1245-2EFB-4FA8-9427-D31BEF4645F7}">
      <dgm:prSet/>
      <dgm:spPr/>
      <dgm:t>
        <a:bodyPr/>
        <a:lstStyle/>
        <a:p>
          <a:endParaRPr lang="en-US"/>
        </a:p>
      </dgm:t>
    </dgm:pt>
    <dgm:pt modelId="{432A6B5C-A354-44D8-99FF-BAF48C52F63A}" type="sibTrans" cxnId="{C8EB1245-2EFB-4FA8-9427-D31BEF4645F7}">
      <dgm:prSet/>
      <dgm:spPr/>
      <dgm:t>
        <a:bodyPr/>
        <a:lstStyle/>
        <a:p>
          <a:endParaRPr lang="en-US"/>
        </a:p>
      </dgm:t>
    </dgm:pt>
    <dgm:pt modelId="{D5FA2D31-6169-49F4-AA7F-E7BD7FF13915}" type="pres">
      <dgm:prSet presAssocID="{1B12213A-EF3C-4596-B1E7-BD31E741D4FC}" presName="Name0" presStyleCnt="0">
        <dgm:presLayoutVars>
          <dgm:dir/>
          <dgm:animLvl val="lvl"/>
          <dgm:resizeHandles val="exact"/>
        </dgm:presLayoutVars>
      </dgm:prSet>
      <dgm:spPr/>
    </dgm:pt>
    <dgm:pt modelId="{D0053741-11E2-447B-BD3F-4336101DAD0A}" type="pres">
      <dgm:prSet presAssocID="{AA3F5C8D-5C69-46F9-98E8-D56F9FAA4836}" presName="boxAndChildren" presStyleCnt="0"/>
      <dgm:spPr/>
    </dgm:pt>
    <dgm:pt modelId="{41463338-C75E-4C98-AAE1-BFB94540E4F6}" type="pres">
      <dgm:prSet presAssocID="{AA3F5C8D-5C69-46F9-98E8-D56F9FAA4836}" presName="parentTextBox" presStyleLbl="node1" presStyleIdx="0" presStyleCnt="4"/>
      <dgm:spPr/>
    </dgm:pt>
    <dgm:pt modelId="{E8EFCBE5-2AE5-4627-9FEC-1A2DE29BA668}" type="pres">
      <dgm:prSet presAssocID="{44316AC7-F27C-45DA-AC0F-F5D0E0B85300}" presName="sp" presStyleCnt="0"/>
      <dgm:spPr/>
    </dgm:pt>
    <dgm:pt modelId="{46B4B47B-086B-4F9D-8E01-7576DC36BF86}" type="pres">
      <dgm:prSet presAssocID="{102F1F1D-805D-4209-BE44-DF648F04A97D}" presName="arrowAndChildren" presStyleCnt="0"/>
      <dgm:spPr/>
    </dgm:pt>
    <dgm:pt modelId="{38896C8D-C6D3-4D0F-A9C0-FD257A6AAA0A}" type="pres">
      <dgm:prSet presAssocID="{102F1F1D-805D-4209-BE44-DF648F04A97D}" presName="parentTextArrow" presStyleLbl="node1" presStyleIdx="1" presStyleCnt="4"/>
      <dgm:spPr/>
    </dgm:pt>
    <dgm:pt modelId="{B75ECAA1-CAE7-4345-BF76-FC01B903018B}" type="pres">
      <dgm:prSet presAssocID="{B9B7FD36-E3DE-401D-944B-B478AC367B79}" presName="sp" presStyleCnt="0"/>
      <dgm:spPr/>
    </dgm:pt>
    <dgm:pt modelId="{4671BC00-8BB6-4100-9C09-6FE4BFE60E3B}" type="pres">
      <dgm:prSet presAssocID="{927CB4B6-B304-4B4C-A693-EE029EC6CF4F}" presName="arrowAndChildren" presStyleCnt="0"/>
      <dgm:spPr/>
    </dgm:pt>
    <dgm:pt modelId="{DC53F4EF-FB48-4731-ACDC-45F483BC7F6C}" type="pres">
      <dgm:prSet presAssocID="{927CB4B6-B304-4B4C-A693-EE029EC6CF4F}" presName="parentTextArrow" presStyleLbl="node1" presStyleIdx="1" presStyleCnt="4"/>
      <dgm:spPr/>
    </dgm:pt>
    <dgm:pt modelId="{DC9F627A-5C4D-4E55-9F61-FC04AB358BF1}" type="pres">
      <dgm:prSet presAssocID="{927CB4B6-B304-4B4C-A693-EE029EC6CF4F}" presName="arrow" presStyleLbl="node1" presStyleIdx="2" presStyleCnt="4"/>
      <dgm:spPr/>
    </dgm:pt>
    <dgm:pt modelId="{9D1FC165-5616-4824-9FCE-98C04A7D7D8C}" type="pres">
      <dgm:prSet presAssocID="{927CB4B6-B304-4B4C-A693-EE029EC6CF4F}" presName="descendantArrow" presStyleCnt="0"/>
      <dgm:spPr/>
    </dgm:pt>
    <dgm:pt modelId="{75957EDE-5487-406C-A8AE-D52C81D3C535}" type="pres">
      <dgm:prSet presAssocID="{3E1FF212-0F4B-4835-A239-73F77E29C81C}" presName="childTextArrow" presStyleLbl="fgAccFollowNode1" presStyleIdx="0" presStyleCnt="4">
        <dgm:presLayoutVars>
          <dgm:bulletEnabled val="1"/>
        </dgm:presLayoutVars>
      </dgm:prSet>
      <dgm:spPr/>
    </dgm:pt>
    <dgm:pt modelId="{AA148250-33CE-4F2A-8E40-4D5015C757FE}" type="pres">
      <dgm:prSet presAssocID="{1F4B8CAF-728F-46FF-BF4D-7CEE61F797A5}" presName="childTextArrow" presStyleLbl="fgAccFollowNode1" presStyleIdx="1" presStyleCnt="4">
        <dgm:presLayoutVars>
          <dgm:bulletEnabled val="1"/>
        </dgm:presLayoutVars>
      </dgm:prSet>
      <dgm:spPr/>
    </dgm:pt>
    <dgm:pt modelId="{6B6FD9C5-E44C-498E-AADE-08FF679E535C}" type="pres">
      <dgm:prSet presAssocID="{EF197ED0-5186-4BC1-A103-14B55366D38E}" presName="childTextArrow" presStyleLbl="fgAccFollowNode1" presStyleIdx="2" presStyleCnt="4">
        <dgm:presLayoutVars>
          <dgm:bulletEnabled val="1"/>
        </dgm:presLayoutVars>
      </dgm:prSet>
      <dgm:spPr/>
    </dgm:pt>
    <dgm:pt modelId="{25F6C743-E05F-44FB-BD95-B5E91C8CDEDD}" type="pres">
      <dgm:prSet presAssocID="{79634969-056A-48E2-83F4-76C71D65F7B9}" presName="sp" presStyleCnt="0"/>
      <dgm:spPr/>
    </dgm:pt>
    <dgm:pt modelId="{0D746C60-A5B2-4848-9E75-36744899FE08}" type="pres">
      <dgm:prSet presAssocID="{2BA366B2-5F78-4246-9A93-3A868184A7DC}" presName="arrowAndChildren" presStyleCnt="0"/>
      <dgm:spPr/>
    </dgm:pt>
    <dgm:pt modelId="{F97A3655-402C-4E8D-A587-8009F12FAF41}" type="pres">
      <dgm:prSet presAssocID="{2BA366B2-5F78-4246-9A93-3A868184A7DC}" presName="parentTextArrow" presStyleLbl="node1" presStyleIdx="2" presStyleCnt="4"/>
      <dgm:spPr/>
    </dgm:pt>
    <dgm:pt modelId="{CDD6BED5-8FE5-4874-8780-15F6EE0E32D1}" type="pres">
      <dgm:prSet presAssocID="{2BA366B2-5F78-4246-9A93-3A868184A7DC}" presName="arrow" presStyleLbl="node1" presStyleIdx="3" presStyleCnt="4"/>
      <dgm:spPr/>
    </dgm:pt>
    <dgm:pt modelId="{914767BA-69A6-4C6A-8654-9F8417900C67}" type="pres">
      <dgm:prSet presAssocID="{2BA366B2-5F78-4246-9A93-3A868184A7DC}" presName="descendantArrow" presStyleCnt="0"/>
      <dgm:spPr/>
    </dgm:pt>
    <dgm:pt modelId="{9CE223BA-1BDC-48C3-99BB-6AFF2503C5A6}" type="pres">
      <dgm:prSet presAssocID="{F9CE726E-7CB4-4804-AD62-425E015778F6}" presName="childTextArrow" presStyleLbl="fgAccFollowNode1" presStyleIdx="3" presStyleCnt="4">
        <dgm:presLayoutVars>
          <dgm:bulletEnabled val="1"/>
        </dgm:presLayoutVars>
      </dgm:prSet>
      <dgm:spPr/>
    </dgm:pt>
  </dgm:ptLst>
  <dgm:cxnLst>
    <dgm:cxn modelId="{3A569905-54D8-4A32-BEBA-B8874124CD36}" type="presOf" srcId="{1F4B8CAF-728F-46FF-BF4D-7CEE61F797A5}" destId="{AA148250-33CE-4F2A-8E40-4D5015C757FE}" srcOrd="0" destOrd="0" presId="urn:microsoft.com/office/officeart/2005/8/layout/process4"/>
    <dgm:cxn modelId="{5099B006-C7D4-4617-94D8-73001688C548}" type="presOf" srcId="{EF197ED0-5186-4BC1-A103-14B55366D38E}" destId="{6B6FD9C5-E44C-498E-AADE-08FF679E535C}" srcOrd="0" destOrd="0" presId="urn:microsoft.com/office/officeart/2005/8/layout/process4"/>
    <dgm:cxn modelId="{6F251E11-265A-434D-A63E-5921FB20F3D2}" srcId="{1B12213A-EF3C-4596-B1E7-BD31E741D4FC}" destId="{927CB4B6-B304-4B4C-A693-EE029EC6CF4F}" srcOrd="1" destOrd="0" parTransId="{B5CBA465-95EB-4F98-B280-319C7D6195F8}" sibTransId="{B9B7FD36-E3DE-401D-944B-B478AC367B79}"/>
    <dgm:cxn modelId="{7E39F823-4DCD-468C-8F39-8B6634814A25}" type="presOf" srcId="{F9CE726E-7CB4-4804-AD62-425E015778F6}" destId="{9CE223BA-1BDC-48C3-99BB-6AFF2503C5A6}" srcOrd="0" destOrd="0" presId="urn:microsoft.com/office/officeart/2005/8/layout/process4"/>
    <dgm:cxn modelId="{23E92840-A693-49CC-B97F-B631968B4207}" type="presOf" srcId="{927CB4B6-B304-4B4C-A693-EE029EC6CF4F}" destId="{DC53F4EF-FB48-4731-ACDC-45F483BC7F6C}" srcOrd="0" destOrd="0" presId="urn:microsoft.com/office/officeart/2005/8/layout/process4"/>
    <dgm:cxn modelId="{8A483A5D-F88E-467A-ACA8-217F3BD140EB}" srcId="{2BA366B2-5F78-4246-9A93-3A868184A7DC}" destId="{F9CE726E-7CB4-4804-AD62-425E015778F6}" srcOrd="0" destOrd="0" parTransId="{660E97E6-00E4-4D57-AAE4-59799640FAC8}" sibTransId="{2EB1440B-2783-4318-B626-3B1A5ADC7B16}"/>
    <dgm:cxn modelId="{B31E6E5D-A3A7-4061-B166-7422839ECBDA}" srcId="{927CB4B6-B304-4B4C-A693-EE029EC6CF4F}" destId="{EF197ED0-5186-4BC1-A103-14B55366D38E}" srcOrd="2" destOrd="0" parTransId="{57968441-00A2-4E92-9863-F8ED8EDD3B61}" sibTransId="{197DA26E-8246-45BF-B74F-A5A1061C823D}"/>
    <dgm:cxn modelId="{F9FF0F45-C64D-4080-8965-CE83AA2949D8}" type="presOf" srcId="{2BA366B2-5F78-4246-9A93-3A868184A7DC}" destId="{F97A3655-402C-4E8D-A587-8009F12FAF41}" srcOrd="0" destOrd="0" presId="urn:microsoft.com/office/officeart/2005/8/layout/process4"/>
    <dgm:cxn modelId="{C8EB1245-2EFB-4FA8-9427-D31BEF4645F7}" srcId="{1B12213A-EF3C-4596-B1E7-BD31E741D4FC}" destId="{AA3F5C8D-5C69-46F9-98E8-D56F9FAA4836}" srcOrd="3" destOrd="0" parTransId="{1FA33C49-BCAD-497E-B168-8AAAA7D23541}" sibTransId="{432A6B5C-A354-44D8-99FF-BAF48C52F63A}"/>
    <dgm:cxn modelId="{19E4F166-D0E2-45A5-B902-3DDB5047E25E}" type="presOf" srcId="{1B12213A-EF3C-4596-B1E7-BD31E741D4FC}" destId="{D5FA2D31-6169-49F4-AA7F-E7BD7FF13915}" srcOrd="0" destOrd="0" presId="urn:microsoft.com/office/officeart/2005/8/layout/process4"/>
    <dgm:cxn modelId="{9716B26E-479E-4697-B35C-301DAF153E00}" type="presOf" srcId="{102F1F1D-805D-4209-BE44-DF648F04A97D}" destId="{38896C8D-C6D3-4D0F-A9C0-FD257A6AAA0A}" srcOrd="0" destOrd="0" presId="urn:microsoft.com/office/officeart/2005/8/layout/process4"/>
    <dgm:cxn modelId="{81D49B56-51BF-41BF-A133-3B7A7F57BF32}" srcId="{1B12213A-EF3C-4596-B1E7-BD31E741D4FC}" destId="{2BA366B2-5F78-4246-9A93-3A868184A7DC}" srcOrd="0" destOrd="0" parTransId="{C5E6D865-2734-4C41-8F3C-FFFFA28B623F}" sibTransId="{79634969-056A-48E2-83F4-76C71D65F7B9}"/>
    <dgm:cxn modelId="{31D17F78-27C0-41F7-81F4-C0CFF5055B2F}" srcId="{1B12213A-EF3C-4596-B1E7-BD31E741D4FC}" destId="{102F1F1D-805D-4209-BE44-DF648F04A97D}" srcOrd="2" destOrd="0" parTransId="{1B3D5003-F474-4824-9A7B-09761FF018CC}" sibTransId="{44316AC7-F27C-45DA-AC0F-F5D0E0B85300}"/>
    <dgm:cxn modelId="{27D0DC78-109A-4654-AEE1-FBDC4FB6F3D7}" srcId="{927CB4B6-B304-4B4C-A693-EE029EC6CF4F}" destId="{3E1FF212-0F4B-4835-A239-73F77E29C81C}" srcOrd="0" destOrd="0" parTransId="{CFE5BF5E-8CC7-4A48-8C2C-E2C1F0938FC3}" sibTransId="{D0152CA8-994D-49A2-A3D8-8E7C38981C27}"/>
    <dgm:cxn modelId="{59D726A4-CC25-4B6A-8CA7-52EDCA62C2D9}" type="presOf" srcId="{927CB4B6-B304-4B4C-A693-EE029EC6CF4F}" destId="{DC9F627A-5C4D-4E55-9F61-FC04AB358BF1}" srcOrd="1" destOrd="0" presId="urn:microsoft.com/office/officeart/2005/8/layout/process4"/>
    <dgm:cxn modelId="{A4C866A7-BEC2-428D-9263-D405C9A4B3E8}" type="presOf" srcId="{3E1FF212-0F4B-4835-A239-73F77E29C81C}" destId="{75957EDE-5487-406C-A8AE-D52C81D3C535}" srcOrd="0" destOrd="0" presId="urn:microsoft.com/office/officeart/2005/8/layout/process4"/>
    <dgm:cxn modelId="{701C70AF-B3CD-4DCD-9E2D-52597943C069}" type="presOf" srcId="{2BA366B2-5F78-4246-9A93-3A868184A7DC}" destId="{CDD6BED5-8FE5-4874-8780-15F6EE0E32D1}" srcOrd="1" destOrd="0" presId="urn:microsoft.com/office/officeart/2005/8/layout/process4"/>
    <dgm:cxn modelId="{7DF683BC-6D74-402A-9210-EE1BDE92BED1}" srcId="{927CB4B6-B304-4B4C-A693-EE029EC6CF4F}" destId="{1F4B8CAF-728F-46FF-BF4D-7CEE61F797A5}" srcOrd="1" destOrd="0" parTransId="{3935651F-C235-44ED-8AED-9B3C1F7BDA78}" sibTransId="{1918E1A4-232A-464B-AD77-47A1922433EA}"/>
    <dgm:cxn modelId="{8DCB4FBF-CD2D-4E29-AFA3-D4EC1CEAE68A}" type="presOf" srcId="{AA3F5C8D-5C69-46F9-98E8-D56F9FAA4836}" destId="{41463338-C75E-4C98-AAE1-BFB94540E4F6}" srcOrd="0" destOrd="0" presId="urn:microsoft.com/office/officeart/2005/8/layout/process4"/>
    <dgm:cxn modelId="{37095DE1-0BFB-419C-A1B0-46709EA2F8E5}" type="presParOf" srcId="{D5FA2D31-6169-49F4-AA7F-E7BD7FF13915}" destId="{D0053741-11E2-447B-BD3F-4336101DAD0A}" srcOrd="0" destOrd="0" presId="urn:microsoft.com/office/officeart/2005/8/layout/process4"/>
    <dgm:cxn modelId="{E2E306EA-9A59-4A4C-82A7-FCB47F6DA917}" type="presParOf" srcId="{D0053741-11E2-447B-BD3F-4336101DAD0A}" destId="{41463338-C75E-4C98-AAE1-BFB94540E4F6}" srcOrd="0" destOrd="0" presId="urn:microsoft.com/office/officeart/2005/8/layout/process4"/>
    <dgm:cxn modelId="{24FA2FFC-407A-46EF-99D8-6F9C6EB8CA6D}" type="presParOf" srcId="{D5FA2D31-6169-49F4-AA7F-E7BD7FF13915}" destId="{E8EFCBE5-2AE5-4627-9FEC-1A2DE29BA668}" srcOrd="1" destOrd="0" presId="urn:microsoft.com/office/officeart/2005/8/layout/process4"/>
    <dgm:cxn modelId="{EFC70277-AA7E-4369-8FD4-39A87DBC1140}" type="presParOf" srcId="{D5FA2D31-6169-49F4-AA7F-E7BD7FF13915}" destId="{46B4B47B-086B-4F9D-8E01-7576DC36BF86}" srcOrd="2" destOrd="0" presId="urn:microsoft.com/office/officeart/2005/8/layout/process4"/>
    <dgm:cxn modelId="{5A060E6E-6B7F-408B-9EE4-358F2013F767}" type="presParOf" srcId="{46B4B47B-086B-4F9D-8E01-7576DC36BF86}" destId="{38896C8D-C6D3-4D0F-A9C0-FD257A6AAA0A}" srcOrd="0" destOrd="0" presId="urn:microsoft.com/office/officeart/2005/8/layout/process4"/>
    <dgm:cxn modelId="{C42AAAC0-7FD3-4E7B-A601-85FD6C539F7C}" type="presParOf" srcId="{D5FA2D31-6169-49F4-AA7F-E7BD7FF13915}" destId="{B75ECAA1-CAE7-4345-BF76-FC01B903018B}" srcOrd="3" destOrd="0" presId="urn:microsoft.com/office/officeart/2005/8/layout/process4"/>
    <dgm:cxn modelId="{263F2EB8-7B60-432C-A9BB-14BD8BDFC0C7}" type="presParOf" srcId="{D5FA2D31-6169-49F4-AA7F-E7BD7FF13915}" destId="{4671BC00-8BB6-4100-9C09-6FE4BFE60E3B}" srcOrd="4" destOrd="0" presId="urn:microsoft.com/office/officeart/2005/8/layout/process4"/>
    <dgm:cxn modelId="{80415DA8-31BC-4A9E-A7B5-F32845C4BA70}" type="presParOf" srcId="{4671BC00-8BB6-4100-9C09-6FE4BFE60E3B}" destId="{DC53F4EF-FB48-4731-ACDC-45F483BC7F6C}" srcOrd="0" destOrd="0" presId="urn:microsoft.com/office/officeart/2005/8/layout/process4"/>
    <dgm:cxn modelId="{55BBFFBA-26CA-443B-B911-0AC5B4CE8ADD}" type="presParOf" srcId="{4671BC00-8BB6-4100-9C09-6FE4BFE60E3B}" destId="{DC9F627A-5C4D-4E55-9F61-FC04AB358BF1}" srcOrd="1" destOrd="0" presId="urn:microsoft.com/office/officeart/2005/8/layout/process4"/>
    <dgm:cxn modelId="{AD791258-C8F2-4689-A78F-35231F2EF0DC}" type="presParOf" srcId="{4671BC00-8BB6-4100-9C09-6FE4BFE60E3B}" destId="{9D1FC165-5616-4824-9FCE-98C04A7D7D8C}" srcOrd="2" destOrd="0" presId="urn:microsoft.com/office/officeart/2005/8/layout/process4"/>
    <dgm:cxn modelId="{42A4C464-72F8-4F02-B9B8-962B26FD9669}" type="presParOf" srcId="{9D1FC165-5616-4824-9FCE-98C04A7D7D8C}" destId="{75957EDE-5487-406C-A8AE-D52C81D3C535}" srcOrd="0" destOrd="0" presId="urn:microsoft.com/office/officeart/2005/8/layout/process4"/>
    <dgm:cxn modelId="{77319D27-49DC-4D68-8EC2-330C16048958}" type="presParOf" srcId="{9D1FC165-5616-4824-9FCE-98C04A7D7D8C}" destId="{AA148250-33CE-4F2A-8E40-4D5015C757FE}" srcOrd="1" destOrd="0" presId="urn:microsoft.com/office/officeart/2005/8/layout/process4"/>
    <dgm:cxn modelId="{AE88339D-C2AB-4BE9-BD64-17DF4DF7BEB1}" type="presParOf" srcId="{9D1FC165-5616-4824-9FCE-98C04A7D7D8C}" destId="{6B6FD9C5-E44C-498E-AADE-08FF679E535C}" srcOrd="2" destOrd="0" presId="urn:microsoft.com/office/officeart/2005/8/layout/process4"/>
    <dgm:cxn modelId="{D4DE9662-7311-481E-99FE-237734604D3A}" type="presParOf" srcId="{D5FA2D31-6169-49F4-AA7F-E7BD7FF13915}" destId="{25F6C743-E05F-44FB-BD95-B5E91C8CDEDD}" srcOrd="5" destOrd="0" presId="urn:microsoft.com/office/officeart/2005/8/layout/process4"/>
    <dgm:cxn modelId="{D9B14E2F-AEC0-4922-9D71-A4A71A32F8E3}" type="presParOf" srcId="{D5FA2D31-6169-49F4-AA7F-E7BD7FF13915}" destId="{0D746C60-A5B2-4848-9E75-36744899FE08}" srcOrd="6" destOrd="0" presId="urn:microsoft.com/office/officeart/2005/8/layout/process4"/>
    <dgm:cxn modelId="{5D4D0AEC-BF5A-4BC9-AE46-CF64EF76C748}" type="presParOf" srcId="{0D746C60-A5B2-4848-9E75-36744899FE08}" destId="{F97A3655-402C-4E8D-A587-8009F12FAF41}" srcOrd="0" destOrd="0" presId="urn:microsoft.com/office/officeart/2005/8/layout/process4"/>
    <dgm:cxn modelId="{38C4C3A5-EFB0-4E89-B402-4F2904819B4C}" type="presParOf" srcId="{0D746C60-A5B2-4848-9E75-36744899FE08}" destId="{CDD6BED5-8FE5-4874-8780-15F6EE0E32D1}" srcOrd="1" destOrd="0" presId="urn:microsoft.com/office/officeart/2005/8/layout/process4"/>
    <dgm:cxn modelId="{5597891F-D52B-4E7B-B582-274A3875FB1A}" type="presParOf" srcId="{0D746C60-A5B2-4848-9E75-36744899FE08}" destId="{914767BA-69A6-4C6A-8654-9F8417900C67}" srcOrd="2" destOrd="0" presId="urn:microsoft.com/office/officeart/2005/8/layout/process4"/>
    <dgm:cxn modelId="{FD37A6A1-E4A3-4F0C-A9CC-B7882D926B8F}" type="presParOf" srcId="{914767BA-69A6-4C6A-8654-9F8417900C67}" destId="{9CE223BA-1BDC-48C3-99BB-6AFF2503C5A6}"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F26BB-CB32-4B84-B604-4C41316815AA}">
      <dsp:nvSpPr>
        <dsp:cNvPr id="0" name=""/>
        <dsp:cNvSpPr/>
      </dsp:nvSpPr>
      <dsp:spPr>
        <a:xfrm>
          <a:off x="0" y="887202"/>
          <a:ext cx="7452360" cy="1637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B2E4BE-8491-4DE1-B606-EC5D0A1AAB84}">
      <dsp:nvSpPr>
        <dsp:cNvPr id="0" name=""/>
        <dsp:cNvSpPr/>
      </dsp:nvSpPr>
      <dsp:spPr>
        <a:xfrm>
          <a:off x="495468" y="1255732"/>
          <a:ext cx="900851" cy="9008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3A72BD-181C-408A-9A07-6C4BC6EB7CB7}">
      <dsp:nvSpPr>
        <dsp:cNvPr id="0" name=""/>
        <dsp:cNvSpPr/>
      </dsp:nvSpPr>
      <dsp:spPr>
        <a:xfrm>
          <a:off x="1891788" y="887202"/>
          <a:ext cx="5560571" cy="1637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346" tIns="173346" rIns="173346" bIns="173346" numCol="1" spcCol="1270" anchor="ctr" anchorCtr="0">
          <a:noAutofit/>
        </a:bodyPr>
        <a:lstStyle/>
        <a:p>
          <a:pPr marL="0" lvl="0" indent="0" algn="l" defTabSz="1022350">
            <a:lnSpc>
              <a:spcPct val="100000"/>
            </a:lnSpc>
            <a:spcBef>
              <a:spcPct val="0"/>
            </a:spcBef>
            <a:spcAft>
              <a:spcPct val="35000"/>
            </a:spcAft>
            <a:buNone/>
          </a:pPr>
          <a:r>
            <a:rPr lang="en-US" sz="2300" b="1" kern="1200" cap="none" baseline="0" dirty="0"/>
            <a:t>Assist with decision making process when purchasing new vehicles for the fleet.</a:t>
          </a:r>
        </a:p>
      </dsp:txBody>
      <dsp:txXfrm>
        <a:off x="1891788" y="887202"/>
        <a:ext cx="5560571" cy="1637911"/>
      </dsp:txXfrm>
    </dsp:sp>
    <dsp:sp modelId="{AE36037E-2811-4346-AD08-6C2D1C2E9943}">
      <dsp:nvSpPr>
        <dsp:cNvPr id="0" name=""/>
        <dsp:cNvSpPr/>
      </dsp:nvSpPr>
      <dsp:spPr>
        <a:xfrm>
          <a:off x="0" y="2934591"/>
          <a:ext cx="7452360" cy="1637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7E2DED-6C91-4D7C-9033-35702236FF47}">
      <dsp:nvSpPr>
        <dsp:cNvPr id="0" name=""/>
        <dsp:cNvSpPr/>
      </dsp:nvSpPr>
      <dsp:spPr>
        <a:xfrm>
          <a:off x="495468" y="3303122"/>
          <a:ext cx="900851" cy="90085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CE8B1D-A77D-4B76-9DEE-8B8A8BFC1A90}">
      <dsp:nvSpPr>
        <dsp:cNvPr id="0" name=""/>
        <dsp:cNvSpPr/>
      </dsp:nvSpPr>
      <dsp:spPr>
        <a:xfrm>
          <a:off x="1891788" y="2934591"/>
          <a:ext cx="5560571" cy="1637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346" tIns="173346" rIns="173346" bIns="173346" numCol="1" spcCol="1270" anchor="ctr" anchorCtr="0">
          <a:noAutofit/>
        </a:bodyPr>
        <a:lstStyle/>
        <a:p>
          <a:pPr marL="0" lvl="0" indent="0" algn="l" defTabSz="1022350">
            <a:lnSpc>
              <a:spcPct val="100000"/>
            </a:lnSpc>
            <a:spcBef>
              <a:spcPct val="0"/>
            </a:spcBef>
            <a:spcAft>
              <a:spcPct val="35000"/>
            </a:spcAft>
            <a:buNone/>
          </a:pPr>
          <a:r>
            <a:rPr lang="en-US" sz="2300" b="1" kern="1200" cap="none" baseline="0" dirty="0"/>
            <a:t>Provide analysis of how vehicles are performing to create a strategic vision to increase revenue.</a:t>
          </a:r>
        </a:p>
      </dsp:txBody>
      <dsp:txXfrm>
        <a:off x="1891788" y="2934591"/>
        <a:ext cx="5560571" cy="16379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463338-C75E-4C98-AAE1-BFB94540E4F6}">
      <dsp:nvSpPr>
        <dsp:cNvPr id="0" name=""/>
        <dsp:cNvSpPr/>
      </dsp:nvSpPr>
      <dsp:spPr>
        <a:xfrm>
          <a:off x="0" y="4522536"/>
          <a:ext cx="6364224" cy="9894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3 Year projections would </a:t>
          </a:r>
          <a:r>
            <a:rPr lang="en-US" sz="1400" b="1" kern="1200"/>
            <a:t>$11M </a:t>
          </a:r>
          <a:r>
            <a:rPr lang="en-US" sz="1400" kern="1200"/>
            <a:t>net profit.</a:t>
          </a:r>
        </a:p>
      </dsp:txBody>
      <dsp:txXfrm>
        <a:off x="0" y="4522536"/>
        <a:ext cx="6364224" cy="989420"/>
      </dsp:txXfrm>
    </dsp:sp>
    <dsp:sp modelId="{38896C8D-C6D3-4D0F-A9C0-FD257A6AAA0A}">
      <dsp:nvSpPr>
        <dsp:cNvPr id="0" name=""/>
        <dsp:cNvSpPr/>
      </dsp:nvSpPr>
      <dsp:spPr>
        <a:xfrm rot="10800000">
          <a:off x="0" y="3015649"/>
          <a:ext cx="6364224" cy="1521728"/>
        </a:xfrm>
        <a:prstGeom prst="upArrowCallout">
          <a:avLst/>
        </a:prstGeom>
        <a:solidFill>
          <a:schemeClr val="accent2">
            <a:hueOff val="-816517"/>
            <a:satOff val="-3771"/>
            <a:lumOff val="-7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This provides a diverse fleet of vehicles that will generate an estimated </a:t>
          </a:r>
          <a:r>
            <a:rPr lang="en-US" sz="1400" b="1" kern="1200"/>
            <a:t>$10.6M </a:t>
          </a:r>
          <a:r>
            <a:rPr lang="en-US" sz="1400" kern="1200"/>
            <a:t>more in net profit annually.</a:t>
          </a:r>
        </a:p>
      </dsp:txBody>
      <dsp:txXfrm rot="10800000">
        <a:off x="0" y="3015649"/>
        <a:ext cx="6364224" cy="988773"/>
      </dsp:txXfrm>
    </dsp:sp>
    <dsp:sp modelId="{DC9F627A-5C4D-4E55-9F61-FC04AB358BF1}">
      <dsp:nvSpPr>
        <dsp:cNvPr id="0" name=""/>
        <dsp:cNvSpPr/>
      </dsp:nvSpPr>
      <dsp:spPr>
        <a:xfrm rot="10800000">
          <a:off x="0" y="1508761"/>
          <a:ext cx="6364224" cy="1521728"/>
        </a:xfrm>
        <a:prstGeom prst="upArrowCallout">
          <a:avLst/>
        </a:prstGeom>
        <a:solidFill>
          <a:schemeClr val="accent2">
            <a:hueOff val="-1633033"/>
            <a:satOff val="-7543"/>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Purchase </a:t>
          </a:r>
          <a:r>
            <a:rPr lang="en-US" sz="1400" b="1" kern="1200"/>
            <a:t>20 </a:t>
          </a:r>
          <a:r>
            <a:rPr lang="en-US" sz="1400" kern="1200"/>
            <a:t>different vehicle models to replace the retired vehicles 1 for 1.</a:t>
          </a:r>
        </a:p>
      </dsp:txBody>
      <dsp:txXfrm rot="-10800000">
        <a:off x="0" y="1508761"/>
        <a:ext cx="6364224" cy="534126"/>
      </dsp:txXfrm>
    </dsp:sp>
    <dsp:sp modelId="{75957EDE-5487-406C-A8AE-D52C81D3C535}">
      <dsp:nvSpPr>
        <dsp:cNvPr id="0" name=""/>
        <dsp:cNvSpPr/>
      </dsp:nvSpPr>
      <dsp:spPr>
        <a:xfrm>
          <a:off x="3107" y="2042888"/>
          <a:ext cx="2119336" cy="45499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a:t>Estimated </a:t>
          </a:r>
          <a:r>
            <a:rPr lang="en-US" sz="1000" b="1" kern="1200"/>
            <a:t>$47.2M </a:t>
          </a:r>
          <a:r>
            <a:rPr lang="en-US" sz="1000" kern="1200"/>
            <a:t>in cost</a:t>
          </a:r>
        </a:p>
      </dsp:txBody>
      <dsp:txXfrm>
        <a:off x="3107" y="2042888"/>
        <a:ext cx="2119336" cy="454996"/>
      </dsp:txXfrm>
    </dsp:sp>
    <dsp:sp modelId="{AA148250-33CE-4F2A-8E40-4D5015C757FE}">
      <dsp:nvSpPr>
        <dsp:cNvPr id="0" name=""/>
        <dsp:cNvSpPr/>
      </dsp:nvSpPr>
      <dsp:spPr>
        <a:xfrm>
          <a:off x="2122443" y="2042888"/>
          <a:ext cx="2119336" cy="454996"/>
        </a:xfrm>
        <a:prstGeom prst="rect">
          <a:avLst/>
        </a:prstGeom>
        <a:solidFill>
          <a:schemeClr val="accent2">
            <a:tint val="40000"/>
            <a:alpha val="90000"/>
            <a:hueOff val="-1115085"/>
            <a:satOff val="-2777"/>
            <a:lumOff val="-346"/>
            <a:alphaOff val="0"/>
          </a:schemeClr>
        </a:solidFill>
        <a:ln w="12700" cap="flat" cmpd="sng" algn="ctr">
          <a:solidFill>
            <a:schemeClr val="accent2">
              <a:tint val="40000"/>
              <a:alpha val="90000"/>
              <a:hueOff val="-1115085"/>
              <a:satOff val="-2777"/>
              <a:lumOff val="-3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a:t>These are the top performing vehicles based on </a:t>
          </a:r>
          <a:r>
            <a:rPr lang="en-US" sz="1000" b="1" kern="1200"/>
            <a:t>Lariat Score</a:t>
          </a:r>
          <a:endParaRPr lang="en-US" sz="1000" kern="1200"/>
        </a:p>
      </dsp:txBody>
      <dsp:txXfrm>
        <a:off x="2122443" y="2042888"/>
        <a:ext cx="2119336" cy="454996"/>
      </dsp:txXfrm>
    </dsp:sp>
    <dsp:sp modelId="{6B6FD9C5-E44C-498E-AADE-08FF679E535C}">
      <dsp:nvSpPr>
        <dsp:cNvPr id="0" name=""/>
        <dsp:cNvSpPr/>
      </dsp:nvSpPr>
      <dsp:spPr>
        <a:xfrm>
          <a:off x="4241780" y="2042888"/>
          <a:ext cx="2119336" cy="454996"/>
        </a:xfrm>
        <a:prstGeom prst="rect">
          <a:avLst/>
        </a:prstGeom>
        <a:solidFill>
          <a:schemeClr val="accent2">
            <a:tint val="40000"/>
            <a:alpha val="90000"/>
            <a:hueOff val="-2230170"/>
            <a:satOff val="-5555"/>
            <a:lumOff val="-692"/>
            <a:alphaOff val="0"/>
          </a:schemeClr>
        </a:solidFill>
        <a:ln w="12700" cap="flat" cmpd="sng" algn="ctr">
          <a:solidFill>
            <a:schemeClr val="accent2">
              <a:tint val="40000"/>
              <a:alpha val="90000"/>
              <a:hueOff val="-2230170"/>
              <a:satOff val="-5555"/>
              <a:lumOff val="-6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a:t>Increase the rental rate 10% to cover the cost of the new vehicles</a:t>
          </a:r>
        </a:p>
      </dsp:txBody>
      <dsp:txXfrm>
        <a:off x="4241780" y="2042888"/>
        <a:ext cx="2119336" cy="454996"/>
      </dsp:txXfrm>
    </dsp:sp>
    <dsp:sp modelId="{CDD6BED5-8FE5-4874-8780-15F6EE0E32D1}">
      <dsp:nvSpPr>
        <dsp:cNvPr id="0" name=""/>
        <dsp:cNvSpPr/>
      </dsp:nvSpPr>
      <dsp:spPr>
        <a:xfrm rot="10800000">
          <a:off x="0" y="1874"/>
          <a:ext cx="6364224" cy="1521728"/>
        </a:xfrm>
        <a:prstGeom prst="upArrowCallou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Retire and sell </a:t>
          </a:r>
          <a:r>
            <a:rPr lang="en-US" sz="1400" b="1" kern="1200"/>
            <a:t>1284 </a:t>
          </a:r>
          <a:r>
            <a:rPr lang="en-US" sz="1400" kern="1200"/>
            <a:t>2016 Vehicles.</a:t>
          </a:r>
        </a:p>
      </dsp:txBody>
      <dsp:txXfrm rot="-10800000">
        <a:off x="0" y="1874"/>
        <a:ext cx="6364224" cy="534126"/>
      </dsp:txXfrm>
    </dsp:sp>
    <dsp:sp modelId="{9CE223BA-1BDC-48C3-99BB-6AFF2503C5A6}">
      <dsp:nvSpPr>
        <dsp:cNvPr id="0" name=""/>
        <dsp:cNvSpPr/>
      </dsp:nvSpPr>
      <dsp:spPr>
        <a:xfrm>
          <a:off x="0" y="536001"/>
          <a:ext cx="6364224" cy="454996"/>
        </a:xfrm>
        <a:prstGeom prst="rect">
          <a:avLst/>
        </a:prstGeom>
        <a:solidFill>
          <a:schemeClr val="accent2">
            <a:tint val="40000"/>
            <a:alpha val="90000"/>
            <a:hueOff val="-3345255"/>
            <a:satOff val="-8332"/>
            <a:lumOff val="-1038"/>
            <a:alphaOff val="0"/>
          </a:schemeClr>
        </a:solidFill>
        <a:ln w="12700" cap="flat" cmpd="sng" algn="ctr">
          <a:solidFill>
            <a:schemeClr val="accent2">
              <a:tint val="40000"/>
              <a:alpha val="90000"/>
              <a:hueOff val="-3345255"/>
              <a:satOff val="-8332"/>
              <a:lumOff val="-10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a:t>Estimated </a:t>
          </a:r>
          <a:r>
            <a:rPr lang="en-US" sz="1000" b="1" kern="1200"/>
            <a:t>$26.4M </a:t>
          </a:r>
          <a:r>
            <a:rPr lang="en-US" sz="1000" kern="1200"/>
            <a:t>in sales revenue.</a:t>
          </a:r>
        </a:p>
      </dsp:txBody>
      <dsp:txXfrm>
        <a:off x="0" y="536001"/>
        <a:ext cx="6364224" cy="4549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A8B74-7FA4-4667-86F7-8A0E85A97EF5}" type="datetimeFigureOut">
              <a:rPr lang="en-US" smtClean="0"/>
              <a:t>12/16/2020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47417C-3DBC-4B20-B327-12685FB1FE46}" type="slidenum">
              <a:rPr lang="en-US" smtClean="0"/>
              <a:t>‹#›</a:t>
            </a:fld>
            <a:endParaRPr lang="en-US"/>
          </a:p>
        </p:txBody>
      </p:sp>
    </p:spTree>
    <p:extLst>
      <p:ext uri="{BB962C8B-B14F-4D97-AF65-F5344CB8AC3E}">
        <p14:creationId xmlns:p14="http://schemas.microsoft.com/office/powerpoint/2010/main" val="269537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 to why I was hired and what the means was to get to </a:t>
            </a:r>
          </a:p>
        </p:txBody>
      </p:sp>
      <p:sp>
        <p:nvSpPr>
          <p:cNvPr id="4" name="Slide Number Placeholder 3"/>
          <p:cNvSpPr>
            <a:spLocks noGrp="1"/>
          </p:cNvSpPr>
          <p:nvPr>
            <p:ph type="sldNum" sz="quarter" idx="5"/>
          </p:nvPr>
        </p:nvSpPr>
        <p:spPr/>
        <p:txBody>
          <a:bodyPr/>
          <a:lstStyle/>
          <a:p>
            <a:fld id="{9447417C-3DBC-4B20-B327-12685FB1FE46}" type="slidenum">
              <a:rPr lang="en-US" smtClean="0"/>
              <a:t>4</a:t>
            </a:fld>
            <a:endParaRPr lang="en-US"/>
          </a:p>
        </p:txBody>
      </p:sp>
    </p:spTree>
    <p:extLst>
      <p:ext uri="{BB962C8B-B14F-4D97-AF65-F5344CB8AC3E}">
        <p14:creationId xmlns:p14="http://schemas.microsoft.com/office/powerpoint/2010/main" val="3533948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discuss average rental rate as a KPI ($162.22/Day)</a:t>
            </a:r>
          </a:p>
        </p:txBody>
      </p:sp>
      <p:sp>
        <p:nvSpPr>
          <p:cNvPr id="4" name="Slide Number Placeholder 3"/>
          <p:cNvSpPr>
            <a:spLocks noGrp="1"/>
          </p:cNvSpPr>
          <p:nvPr>
            <p:ph type="sldNum" sz="quarter" idx="5"/>
          </p:nvPr>
        </p:nvSpPr>
        <p:spPr/>
        <p:txBody>
          <a:bodyPr/>
          <a:lstStyle/>
          <a:p>
            <a:fld id="{9447417C-3DBC-4B20-B327-12685FB1FE46}" type="slidenum">
              <a:rPr lang="en-US" smtClean="0"/>
              <a:t>5</a:t>
            </a:fld>
            <a:endParaRPr lang="en-US"/>
          </a:p>
        </p:txBody>
      </p:sp>
    </p:spTree>
    <p:extLst>
      <p:ext uri="{BB962C8B-B14F-4D97-AF65-F5344CB8AC3E}">
        <p14:creationId xmlns:p14="http://schemas.microsoft.com/office/powerpoint/2010/main" val="2978286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Analysis of this shows that volume alone does not drive revenue. Almost had 8x rentals but almost a 1M less net.</a:t>
            </a:r>
            <a:br>
              <a:rPr lang="en-US" dirty="0"/>
            </a:br>
            <a:r>
              <a:rPr lang="en-US" dirty="0"/>
              <a:t>Statista.com 36.8k new car 20.6K used car sale. </a:t>
            </a:r>
            <a:r>
              <a:rPr lang="en-US" dirty="0" err="1"/>
              <a:t>Approx</a:t>
            </a:r>
            <a:r>
              <a:rPr lang="en-US" dirty="0"/>
              <a:t> 55.% retain value.</a:t>
            </a:r>
          </a:p>
          <a:p>
            <a:endParaRPr lang="en-US" dirty="0"/>
          </a:p>
        </p:txBody>
      </p:sp>
      <p:sp>
        <p:nvSpPr>
          <p:cNvPr id="4" name="Slide Number Placeholder 3"/>
          <p:cNvSpPr>
            <a:spLocks noGrp="1"/>
          </p:cNvSpPr>
          <p:nvPr>
            <p:ph type="sldNum" sz="quarter" idx="5"/>
          </p:nvPr>
        </p:nvSpPr>
        <p:spPr/>
        <p:txBody>
          <a:bodyPr/>
          <a:lstStyle/>
          <a:p>
            <a:fld id="{9447417C-3DBC-4B20-B327-12685FB1FE46}" type="slidenum">
              <a:rPr lang="en-US" smtClean="0"/>
              <a:t>6</a:t>
            </a:fld>
            <a:endParaRPr lang="en-US"/>
          </a:p>
        </p:txBody>
      </p:sp>
    </p:spTree>
    <p:extLst>
      <p:ext uri="{BB962C8B-B14F-4D97-AF65-F5344CB8AC3E}">
        <p14:creationId xmlns:p14="http://schemas.microsoft.com/office/powerpoint/2010/main" val="2290118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Heavily weighted this towards Revenue and Cost from what we learned in </a:t>
            </a:r>
            <a:r>
              <a:rPr lang="en-US" dirty="0" err="1"/>
              <a:t>strat</a:t>
            </a:r>
            <a:r>
              <a:rPr lang="en-US" dirty="0"/>
              <a:t> 1.</a:t>
            </a:r>
          </a:p>
        </p:txBody>
      </p:sp>
      <p:sp>
        <p:nvSpPr>
          <p:cNvPr id="4" name="Slide Number Placeholder 3"/>
          <p:cNvSpPr>
            <a:spLocks noGrp="1"/>
          </p:cNvSpPr>
          <p:nvPr>
            <p:ph type="sldNum" sz="quarter" idx="5"/>
          </p:nvPr>
        </p:nvSpPr>
        <p:spPr/>
        <p:txBody>
          <a:bodyPr/>
          <a:lstStyle/>
          <a:p>
            <a:fld id="{9447417C-3DBC-4B20-B327-12685FB1FE46}" type="slidenum">
              <a:rPr lang="en-US" smtClean="0"/>
              <a:t>7</a:t>
            </a:fld>
            <a:endParaRPr lang="en-US"/>
          </a:p>
        </p:txBody>
      </p:sp>
    </p:spTree>
    <p:extLst>
      <p:ext uri="{BB962C8B-B14F-4D97-AF65-F5344CB8AC3E}">
        <p14:creationId xmlns:p14="http://schemas.microsoft.com/office/powerpoint/2010/main" val="64910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Profit = 10.6x3+26.4M-47.2M</a:t>
            </a:r>
          </a:p>
          <a:p>
            <a:r>
              <a:rPr lang="en-US" dirty="0"/>
              <a:t>Mention as of writing, vehicles keep value average of 55.5% or estimated 26M</a:t>
            </a:r>
          </a:p>
        </p:txBody>
      </p:sp>
      <p:sp>
        <p:nvSpPr>
          <p:cNvPr id="4" name="Slide Number Placeholder 3"/>
          <p:cNvSpPr>
            <a:spLocks noGrp="1"/>
          </p:cNvSpPr>
          <p:nvPr>
            <p:ph type="sldNum" sz="quarter" idx="5"/>
          </p:nvPr>
        </p:nvSpPr>
        <p:spPr/>
        <p:txBody>
          <a:bodyPr/>
          <a:lstStyle/>
          <a:p>
            <a:fld id="{9447417C-3DBC-4B20-B327-12685FB1FE46}" type="slidenum">
              <a:rPr lang="en-US" smtClean="0"/>
              <a:t>8</a:t>
            </a:fld>
            <a:endParaRPr lang="en-US"/>
          </a:p>
        </p:txBody>
      </p:sp>
    </p:spTree>
    <p:extLst>
      <p:ext uri="{BB962C8B-B14F-4D97-AF65-F5344CB8AC3E}">
        <p14:creationId xmlns:p14="http://schemas.microsoft.com/office/powerpoint/2010/main" val="3313702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Profit = 10.6x3+26.4M-47.2M</a:t>
            </a:r>
          </a:p>
          <a:p>
            <a:r>
              <a:rPr lang="en-US" dirty="0"/>
              <a:t>Mention as of writing, vehicles keep value average of 55.5% or estimated 26M</a:t>
            </a:r>
          </a:p>
          <a:p>
            <a:r>
              <a:rPr lang="en-US" dirty="0"/>
              <a:t>Provides a little bit of everything, and Vehicles that perform well in Profit margin</a:t>
            </a:r>
          </a:p>
        </p:txBody>
      </p:sp>
      <p:sp>
        <p:nvSpPr>
          <p:cNvPr id="4" name="Slide Number Placeholder 3"/>
          <p:cNvSpPr>
            <a:spLocks noGrp="1"/>
          </p:cNvSpPr>
          <p:nvPr>
            <p:ph type="sldNum" sz="quarter" idx="5"/>
          </p:nvPr>
        </p:nvSpPr>
        <p:spPr/>
        <p:txBody>
          <a:bodyPr/>
          <a:lstStyle/>
          <a:p>
            <a:fld id="{9447417C-3DBC-4B20-B327-12685FB1FE46}" type="slidenum">
              <a:rPr lang="en-US" smtClean="0"/>
              <a:t>9</a:t>
            </a:fld>
            <a:endParaRPr lang="en-US"/>
          </a:p>
        </p:txBody>
      </p:sp>
    </p:spTree>
    <p:extLst>
      <p:ext uri="{BB962C8B-B14F-4D97-AF65-F5344CB8AC3E}">
        <p14:creationId xmlns:p14="http://schemas.microsoft.com/office/powerpoint/2010/main" val="1794147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Fleet simplicity without being bland</a:t>
            </a:r>
          </a:p>
          <a:p>
            <a:r>
              <a:rPr lang="en-US" dirty="0"/>
              <a:t>Potential for increased rental rate</a:t>
            </a:r>
          </a:p>
        </p:txBody>
      </p:sp>
      <p:sp>
        <p:nvSpPr>
          <p:cNvPr id="4" name="Slide Number Placeholder 3"/>
          <p:cNvSpPr>
            <a:spLocks noGrp="1"/>
          </p:cNvSpPr>
          <p:nvPr>
            <p:ph type="sldNum" sz="quarter" idx="5"/>
          </p:nvPr>
        </p:nvSpPr>
        <p:spPr/>
        <p:txBody>
          <a:bodyPr/>
          <a:lstStyle/>
          <a:p>
            <a:fld id="{9447417C-3DBC-4B20-B327-12685FB1FE46}" type="slidenum">
              <a:rPr lang="en-US" smtClean="0"/>
              <a:t>10</a:t>
            </a:fld>
            <a:endParaRPr lang="en-US"/>
          </a:p>
        </p:txBody>
      </p:sp>
    </p:spTree>
    <p:extLst>
      <p:ext uri="{BB962C8B-B14F-4D97-AF65-F5344CB8AC3E}">
        <p14:creationId xmlns:p14="http://schemas.microsoft.com/office/powerpoint/2010/main" val="1399606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Statista.com 36.8k new car 20.6K used car sale. </a:t>
            </a:r>
            <a:r>
              <a:rPr lang="en-US" dirty="0" err="1"/>
              <a:t>Approx</a:t>
            </a:r>
            <a:r>
              <a:rPr lang="en-US" dirty="0"/>
              <a:t> 55.% retain value.</a:t>
            </a:r>
          </a:p>
          <a:p>
            <a:endParaRPr lang="en-US" dirty="0"/>
          </a:p>
          <a:p>
            <a:endParaRPr lang="en-US" dirty="0"/>
          </a:p>
          <a:p>
            <a:r>
              <a:rPr lang="en-US" dirty="0"/>
              <a:t>Retired: 	9.7M Cost</a:t>
            </a:r>
          </a:p>
          <a:p>
            <a:r>
              <a:rPr lang="en-US" dirty="0"/>
              <a:t>	20.8M Rev</a:t>
            </a:r>
          </a:p>
          <a:p>
            <a:r>
              <a:rPr lang="en-US" dirty="0"/>
              <a:t>	11.1M Net</a:t>
            </a:r>
          </a:p>
          <a:p>
            <a:r>
              <a:rPr lang="en-US" dirty="0"/>
              <a:t>	53.6% Margin</a:t>
            </a:r>
          </a:p>
          <a:p>
            <a:r>
              <a:rPr lang="en-US" dirty="0"/>
              <a:t>	31.9K Rentals</a:t>
            </a:r>
          </a:p>
          <a:p>
            <a:endParaRPr lang="en-US" dirty="0"/>
          </a:p>
          <a:p>
            <a:r>
              <a:rPr lang="en-US" dirty="0"/>
              <a:t>Strategy 1:	10.3M Cost</a:t>
            </a:r>
          </a:p>
          <a:p>
            <a:r>
              <a:rPr lang="en-US" dirty="0"/>
              <a:t>	20.5M Rev</a:t>
            </a:r>
          </a:p>
          <a:p>
            <a:r>
              <a:rPr lang="en-US" dirty="0"/>
              <a:t>	10.2M Net</a:t>
            </a:r>
          </a:p>
          <a:p>
            <a:r>
              <a:rPr lang="en-US" dirty="0"/>
              <a:t>	49.8% Margin</a:t>
            </a:r>
          </a:p>
          <a:p>
            <a:r>
              <a:rPr lang="en-US" dirty="0"/>
              <a:t>	248.8K Rentals almost 8x more</a:t>
            </a:r>
          </a:p>
          <a:p>
            <a:r>
              <a:rPr lang="en-US" dirty="0"/>
              <a:t>	26.4M sales of 2016 Models</a:t>
            </a:r>
          </a:p>
          <a:p>
            <a:r>
              <a:rPr lang="en-US" dirty="0"/>
              <a:t>	47.5M cost of new 2018 Models</a:t>
            </a:r>
          </a:p>
          <a:p>
            <a:endParaRPr lang="en-US" dirty="0"/>
          </a:p>
          <a:p>
            <a:r>
              <a:rPr lang="en-US" dirty="0"/>
              <a:t>Strategy 2:	7.9M Cost	-1.8M</a:t>
            </a:r>
          </a:p>
          <a:p>
            <a:r>
              <a:rPr lang="en-US" dirty="0"/>
              <a:t>	29.6M Rev	+8.8M</a:t>
            </a:r>
          </a:p>
          <a:p>
            <a:r>
              <a:rPr lang="en-US" dirty="0"/>
              <a:t>	21.7M Net	+10.6M</a:t>
            </a:r>
          </a:p>
          <a:p>
            <a:r>
              <a:rPr lang="en-US" dirty="0"/>
              <a:t>	73.4% Margin	+20%</a:t>
            </a:r>
          </a:p>
          <a:p>
            <a:r>
              <a:rPr lang="en-US" dirty="0"/>
              <a:t>	28.7K Rentals	-3.2K</a:t>
            </a:r>
          </a:p>
        </p:txBody>
      </p:sp>
      <p:sp>
        <p:nvSpPr>
          <p:cNvPr id="4" name="Slide Number Placeholder 3"/>
          <p:cNvSpPr>
            <a:spLocks noGrp="1"/>
          </p:cNvSpPr>
          <p:nvPr>
            <p:ph type="sldNum" sz="quarter" idx="5"/>
          </p:nvPr>
        </p:nvSpPr>
        <p:spPr/>
        <p:txBody>
          <a:bodyPr/>
          <a:lstStyle/>
          <a:p>
            <a:fld id="{9447417C-3DBC-4B20-B327-12685FB1FE46}" type="slidenum">
              <a:rPr lang="en-US" smtClean="0"/>
              <a:t>11</a:t>
            </a:fld>
            <a:endParaRPr lang="en-US"/>
          </a:p>
        </p:txBody>
      </p:sp>
    </p:spTree>
    <p:extLst>
      <p:ext uri="{BB962C8B-B14F-4D97-AF65-F5344CB8AC3E}">
        <p14:creationId xmlns:p14="http://schemas.microsoft.com/office/powerpoint/2010/main" val="762331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12/16/2020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6232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12/16/2020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68743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12/16/2020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12636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12/16/2020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2887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12/16/2020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17326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12/16/2020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09322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12/16/2020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70451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12/16/2020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6176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12/16/2020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78638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12/16/2020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97431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12/16/2020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85124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12/16/2020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9744551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55" r:id="rId6"/>
    <p:sldLayoutId id="2147483751" r:id="rId7"/>
    <p:sldLayoutId id="2147483752" r:id="rId8"/>
    <p:sldLayoutId id="2147483753" r:id="rId9"/>
    <p:sldLayoutId id="2147483754" r:id="rId10"/>
    <p:sldLayoutId id="2147483756"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package" Target="../embeddings/Microsoft_Excel_Worksheet2.xlsx"/></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package" Target="../embeddings/Microsoft_Excel_Worksheet.xlsx"/></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jpe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emf"/><Relationship Id="rId4" Type="http://schemas.openxmlformats.org/officeDocument/2006/relationships/package" Target="../embeddings/Microsoft_Excel_Worksheet1.xlsx"/></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E2975B0-352D-4C98-865E-5310C45EDA82}"/>
              </a:ext>
            </a:extLst>
          </p:cNvPr>
          <p:cNvPicPr>
            <a:picLocks noChangeAspect="1"/>
          </p:cNvPicPr>
          <p:nvPr/>
        </p:nvPicPr>
        <p:blipFill rotWithShape="1">
          <a:blip r:embed="rId2"/>
          <a:srcRect l="15055" r="3102" b="1"/>
          <a:stretch/>
        </p:blipFill>
        <p:spPr>
          <a:xfrm>
            <a:off x="20" y="10"/>
            <a:ext cx="8668492" cy="6857990"/>
          </a:xfrm>
          <a:prstGeom prst="rect">
            <a:avLst/>
          </a:prstGeom>
        </p:spPr>
      </p:pic>
      <p:sp>
        <p:nvSpPr>
          <p:cNvPr id="20" name="Rectangle 19">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345472AB-A1C4-4240-928F-EA7A08076BDD}"/>
              </a:ext>
            </a:extLst>
          </p:cNvPr>
          <p:cNvSpPr>
            <a:spLocks noGrp="1"/>
          </p:cNvSpPr>
          <p:nvPr>
            <p:ph type="subTitle" idx="1"/>
          </p:nvPr>
        </p:nvSpPr>
        <p:spPr>
          <a:xfrm>
            <a:off x="7848600" y="4872922"/>
            <a:ext cx="4023360" cy="1208141"/>
          </a:xfrm>
        </p:spPr>
        <p:txBody>
          <a:bodyPr>
            <a:normAutofit/>
          </a:bodyPr>
          <a:lstStyle/>
          <a:p>
            <a:r>
              <a:rPr lang="en-US" sz="2000" dirty="0">
                <a:latin typeface="Calibri" panose="020F0502020204030204" pitchFamily="34" charset="0"/>
                <a:cs typeface="Calibri" panose="020F0502020204030204" pitchFamily="34" charset="0"/>
              </a:rPr>
              <a:t>Revenue and Fleet Upgrade Analysis</a:t>
            </a:r>
            <a:endParaRPr lang="en-US" sz="2000" dirty="0"/>
          </a:p>
        </p:txBody>
      </p:sp>
      <p:sp>
        <p:nvSpPr>
          <p:cNvPr id="26"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a:extLst>
              <a:ext uri="{FF2B5EF4-FFF2-40B4-BE49-F238E27FC236}">
                <a16:creationId xmlns:a16="http://schemas.microsoft.com/office/drawing/2014/main" id="{E6551BA2-8B29-475B-9373-8F485AE7E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739623"/>
            <a:ext cx="3192577" cy="1443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067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C56FA4-0B3B-4D8D-9452-E047649DB8CC}"/>
              </a:ext>
            </a:extLst>
          </p:cNvPr>
          <p:cNvSpPr>
            <a:spLocks noGrp="1"/>
          </p:cNvSpPr>
          <p:nvPr>
            <p:ph type="title"/>
          </p:nvPr>
        </p:nvSpPr>
        <p:spPr>
          <a:xfrm>
            <a:off x="655320" y="429030"/>
            <a:ext cx="2834640" cy="5457589"/>
          </a:xfrm>
        </p:spPr>
        <p:txBody>
          <a:bodyPr anchor="ctr">
            <a:normAutofit/>
          </a:bodyPr>
          <a:lstStyle/>
          <a:p>
            <a:pPr algn="ctr"/>
            <a:r>
              <a:rPr lang="en-US" sz="2800" dirty="0"/>
              <a:t>Estimated Impacts</a:t>
            </a:r>
          </a:p>
        </p:txBody>
      </p:sp>
      <p:sp>
        <p:nvSpPr>
          <p:cNvPr id="51" name="Rectangle 50">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2" descr="Lariat's logo">
            <a:extLst>
              <a:ext uri="{FF2B5EF4-FFF2-40B4-BE49-F238E27FC236}">
                <a16:creationId xmlns:a16="http://schemas.microsoft.com/office/drawing/2014/main" id="{948F6E14-D31A-4412-B085-53433338B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43" y="6160358"/>
            <a:ext cx="1477409" cy="6679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a:extLst>
              <a:ext uri="{FF2B5EF4-FFF2-40B4-BE49-F238E27FC236}">
                <a16:creationId xmlns:a16="http://schemas.microsoft.com/office/drawing/2014/main" id="{F7813792-1E0A-4665-BBA8-5CEB29BF5831}"/>
              </a:ext>
            </a:extLst>
          </p:cNvPr>
          <p:cNvGraphicFramePr>
            <a:graphicFrameLocks noChangeAspect="1"/>
          </p:cNvGraphicFramePr>
          <p:nvPr>
            <p:extLst>
              <p:ext uri="{D42A27DB-BD31-4B8C-83A1-F6EECF244321}">
                <p14:modId xmlns:p14="http://schemas.microsoft.com/office/powerpoint/2010/main" val="3700663801"/>
              </p:ext>
            </p:extLst>
          </p:nvPr>
        </p:nvGraphicFramePr>
        <p:xfrm>
          <a:off x="5043267" y="239780"/>
          <a:ext cx="4986239" cy="5836088"/>
        </p:xfrm>
        <a:graphic>
          <a:graphicData uri="http://schemas.openxmlformats.org/presentationml/2006/ole">
            <mc:AlternateContent xmlns:mc="http://schemas.openxmlformats.org/markup-compatibility/2006">
              <mc:Choice xmlns:v="urn:schemas-microsoft-com:vml" Requires="v">
                <p:oleObj name="Worksheet" r:id="rId4" imgW="6200659" imgH="7258246" progId="Excel.Sheet.12">
                  <p:embed/>
                </p:oleObj>
              </mc:Choice>
              <mc:Fallback>
                <p:oleObj name="Worksheet" r:id="rId4" imgW="6200659" imgH="7258246" progId="Excel.Sheet.12">
                  <p:embed/>
                  <p:pic>
                    <p:nvPicPr>
                      <p:cNvPr id="0" name=""/>
                      <p:cNvPicPr/>
                      <p:nvPr/>
                    </p:nvPicPr>
                    <p:blipFill>
                      <a:blip r:embed="rId5"/>
                      <a:stretch>
                        <a:fillRect/>
                      </a:stretch>
                    </p:blipFill>
                    <p:spPr>
                      <a:xfrm>
                        <a:off x="5043267" y="239780"/>
                        <a:ext cx="4986239" cy="5836088"/>
                      </a:xfrm>
                      <a:prstGeom prst="rect">
                        <a:avLst/>
                      </a:prstGeom>
                    </p:spPr>
                  </p:pic>
                </p:oleObj>
              </mc:Fallback>
            </mc:AlternateContent>
          </a:graphicData>
        </a:graphic>
      </p:graphicFrame>
    </p:spTree>
    <p:extLst>
      <p:ext uri="{BB962C8B-B14F-4D97-AF65-F5344CB8AC3E}">
        <p14:creationId xmlns:p14="http://schemas.microsoft.com/office/powerpoint/2010/main" val="702073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C56FA4-0B3B-4D8D-9452-E047649DB8CC}"/>
              </a:ext>
            </a:extLst>
          </p:cNvPr>
          <p:cNvSpPr>
            <a:spLocks noGrp="1"/>
          </p:cNvSpPr>
          <p:nvPr>
            <p:ph type="title"/>
          </p:nvPr>
        </p:nvSpPr>
        <p:spPr>
          <a:xfrm>
            <a:off x="655320" y="429030"/>
            <a:ext cx="2834640" cy="5457589"/>
          </a:xfrm>
        </p:spPr>
        <p:txBody>
          <a:bodyPr anchor="ctr">
            <a:normAutofit/>
          </a:bodyPr>
          <a:lstStyle/>
          <a:p>
            <a:pPr algn="ctr"/>
            <a:r>
              <a:rPr lang="en-US" sz="2800" dirty="0"/>
              <a:t>Estimated Impacts</a:t>
            </a:r>
            <a:br>
              <a:rPr lang="en-US" sz="2800" dirty="0"/>
            </a:br>
            <a:endParaRPr lang="en-US" sz="2800" dirty="0"/>
          </a:p>
        </p:txBody>
      </p:sp>
      <p:sp>
        <p:nvSpPr>
          <p:cNvPr id="51" name="Rectangle 50">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2" descr="Lariat's logo">
            <a:extLst>
              <a:ext uri="{FF2B5EF4-FFF2-40B4-BE49-F238E27FC236}">
                <a16:creationId xmlns:a16="http://schemas.microsoft.com/office/drawing/2014/main" id="{948F6E14-D31A-4412-B085-53433338B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43" y="6160358"/>
            <a:ext cx="1477409" cy="6679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54E56C-9746-4DFB-925B-9DA06F452152}"/>
              </a:ext>
            </a:extLst>
          </p:cNvPr>
          <p:cNvSpPr txBox="1"/>
          <p:nvPr/>
        </p:nvSpPr>
        <p:spPr>
          <a:xfrm>
            <a:off x="3736428" y="283779"/>
            <a:ext cx="5084379" cy="646331"/>
          </a:xfrm>
          <a:prstGeom prst="rect">
            <a:avLst/>
          </a:prstGeom>
          <a:noFill/>
        </p:spPr>
        <p:txBody>
          <a:bodyPr wrap="square" rtlCol="0">
            <a:spAutoFit/>
          </a:bodyPr>
          <a:lstStyle/>
          <a:p>
            <a:pPr algn="ctr"/>
            <a:r>
              <a:rPr lang="en-US" b="1" dirty="0"/>
              <a:t>Financial Performance Per Average Vehicle</a:t>
            </a:r>
            <a:br>
              <a:rPr lang="en-US" b="1" dirty="0"/>
            </a:br>
            <a:r>
              <a:rPr lang="en-US" dirty="0"/>
              <a:t>(in Dollars)</a:t>
            </a:r>
            <a:endParaRPr lang="en-US" b="1" dirty="0"/>
          </a:p>
        </p:txBody>
      </p:sp>
      <p:pic>
        <p:nvPicPr>
          <p:cNvPr id="3" name="Picture 2">
            <a:extLst>
              <a:ext uri="{FF2B5EF4-FFF2-40B4-BE49-F238E27FC236}">
                <a16:creationId xmlns:a16="http://schemas.microsoft.com/office/drawing/2014/main" id="{1D2782D5-1CAA-40E0-8B22-22F4E7C66162}"/>
              </a:ext>
            </a:extLst>
          </p:cNvPr>
          <p:cNvPicPr>
            <a:picLocks noChangeAspect="1"/>
          </p:cNvPicPr>
          <p:nvPr/>
        </p:nvPicPr>
        <p:blipFill>
          <a:blip r:embed="rId4"/>
          <a:stretch>
            <a:fillRect/>
          </a:stretch>
        </p:blipFill>
        <p:spPr>
          <a:xfrm>
            <a:off x="3664617" y="1014894"/>
            <a:ext cx="7998645" cy="4285859"/>
          </a:xfrm>
          <a:prstGeom prst="rect">
            <a:avLst/>
          </a:prstGeom>
        </p:spPr>
      </p:pic>
    </p:spTree>
    <p:extLst>
      <p:ext uri="{BB962C8B-B14F-4D97-AF65-F5344CB8AC3E}">
        <p14:creationId xmlns:p14="http://schemas.microsoft.com/office/powerpoint/2010/main" val="3567996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2AD5BC-C914-4203-9EB3-F46EEAE8B6D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dirty="0"/>
              <a:t>Questions?</a:t>
            </a:r>
          </a:p>
        </p:txBody>
      </p:sp>
      <p:sp>
        <p:nvSpPr>
          <p:cNvPr id="18" name="Rectangle 17">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1191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9DD411-008C-4856-AF97-4C388B2E7BB5}"/>
              </a:ext>
            </a:extLst>
          </p:cNvPr>
          <p:cNvSpPr>
            <a:spLocks noGrp="1"/>
          </p:cNvSpPr>
          <p:nvPr>
            <p:ph type="title"/>
          </p:nvPr>
        </p:nvSpPr>
        <p:spPr>
          <a:xfrm>
            <a:off x="604371" y="448366"/>
            <a:ext cx="3602736" cy="698509"/>
          </a:xfrm>
        </p:spPr>
        <p:txBody>
          <a:bodyPr vert="horz" lIns="91440" tIns="45720" rIns="91440" bIns="45720" rtlCol="0">
            <a:normAutofit/>
          </a:bodyPr>
          <a:lstStyle/>
          <a:p>
            <a:r>
              <a:rPr lang="en-US" dirty="0"/>
              <a:t>Disclosure</a:t>
            </a:r>
          </a:p>
        </p:txBody>
      </p:sp>
      <p:sp>
        <p:nvSpPr>
          <p:cNvPr id="29" name="Rectangle 28">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3">
            <a:extLst>
              <a:ext uri="{FF2B5EF4-FFF2-40B4-BE49-F238E27FC236}">
                <a16:creationId xmlns:a16="http://schemas.microsoft.com/office/drawing/2014/main" id="{DE8ACCAC-2CAE-464E-91FF-01E3327AD317}"/>
              </a:ext>
            </a:extLst>
          </p:cNvPr>
          <p:cNvSpPr>
            <a:spLocks noGrp="1" noChangeArrowheads="1"/>
          </p:cNvSpPr>
          <p:nvPr>
            <p:ph idx="1"/>
          </p:nvPr>
        </p:nvSpPr>
        <p:spPr>
          <a:xfrm>
            <a:off x="5434149" y="932688"/>
            <a:ext cx="6136059" cy="4992624"/>
          </a:xfrm>
        </p:spPr>
        <p:txBody>
          <a:bodyPr vert="horz" lIns="0" tIns="0" rIns="0" bIns="0" rtlCol="0" anchor="ctr">
            <a:normAutofit fontScale="85000" lnSpcReduction="20000"/>
          </a:bodyPr>
          <a:lstStyle/>
          <a:p>
            <a:pPr marL="0" indent="0">
              <a:spcBef>
                <a:spcPct val="0"/>
              </a:spcBef>
              <a:spcAft>
                <a:spcPts val="750"/>
              </a:spcAft>
              <a:buNone/>
              <a:defRPr/>
            </a:pPr>
            <a:r>
              <a:rPr lang="en-US" sz="2000" dirty="0">
                <a:latin typeface="Arial" charset="0"/>
              </a:rPr>
              <a:t>This document contains LARIAT RENT-A-CAR confidential and proprietary information. The information disclosed within this document is intended for the sole purposes of providing information regarding your rental vehicle fleet, revenue/cost model, and anonymous client data and for analysis to improve revenue. Data for this analysis was provided by the LARIAT RENT-A-CAR and we are not responsible for any errors or omissions that may be caused from the data collection process. </a:t>
            </a:r>
          </a:p>
          <a:p>
            <a:pPr marL="0" indent="0">
              <a:spcBef>
                <a:spcPct val="0"/>
              </a:spcBef>
              <a:spcAft>
                <a:spcPts val="750"/>
              </a:spcAft>
              <a:buNone/>
              <a:defRPr/>
            </a:pPr>
            <a:r>
              <a:rPr lang="en-US" sz="2000" dirty="0">
                <a:latin typeface="Arial" charset="0"/>
              </a:rPr>
              <a:t>Additionally, both parties agree not to use the information for any other purpose except as expressly provided herein. The parties also agree not to disclose, disseminate or otherwise make available this information to anyone, other than those employees who have a need to know in order to evaluate the information. All the information, statements and proposals in this document are correct and accurate to the best of our present knowledge but are not intended (and should not be taken) to be contractually binding unless and until they become the subject of separate, specific agreement between the parties.</a:t>
            </a:r>
          </a:p>
        </p:txBody>
      </p:sp>
      <p:pic>
        <p:nvPicPr>
          <p:cNvPr id="5" name="Picture 4" descr="Business people in a meeting room pointing at a projection screen">
            <a:extLst>
              <a:ext uri="{FF2B5EF4-FFF2-40B4-BE49-F238E27FC236}">
                <a16:creationId xmlns:a16="http://schemas.microsoft.com/office/drawing/2014/main" id="{020AAAED-7361-4861-B816-F5F050C38C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146" y="1997990"/>
            <a:ext cx="4294078" cy="2862020"/>
          </a:xfrm>
          <a:prstGeom prst="rect">
            <a:avLst/>
          </a:prstGeom>
        </p:spPr>
      </p:pic>
    </p:spTree>
    <p:extLst>
      <p:ext uri="{BB962C8B-B14F-4D97-AF65-F5344CB8AC3E}">
        <p14:creationId xmlns:p14="http://schemas.microsoft.com/office/powerpoint/2010/main" val="2510525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4CE5841-C184-4A70-A609-5FE4A5078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C56FA4-0B3B-4D8D-9452-E047649DB8CC}"/>
              </a:ext>
            </a:extLst>
          </p:cNvPr>
          <p:cNvSpPr>
            <a:spLocks noGrp="1"/>
          </p:cNvSpPr>
          <p:nvPr>
            <p:ph type="title"/>
          </p:nvPr>
        </p:nvSpPr>
        <p:spPr>
          <a:xfrm>
            <a:off x="841247" y="467740"/>
            <a:ext cx="4068849" cy="729400"/>
          </a:xfrm>
        </p:spPr>
        <p:txBody>
          <a:bodyPr anchor="t">
            <a:normAutofit fontScale="90000"/>
          </a:bodyPr>
          <a:lstStyle/>
          <a:p>
            <a:r>
              <a:rPr lang="en-US" sz="4800" dirty="0"/>
              <a:t>Agenda</a:t>
            </a:r>
            <a:br>
              <a:rPr lang="en-US" sz="4800" dirty="0"/>
            </a:br>
            <a:endParaRPr lang="en-US" sz="4800" dirty="0"/>
          </a:p>
        </p:txBody>
      </p:sp>
      <p:sp>
        <p:nvSpPr>
          <p:cNvPr id="3" name="Content Placeholder 2">
            <a:extLst>
              <a:ext uri="{FF2B5EF4-FFF2-40B4-BE49-F238E27FC236}">
                <a16:creationId xmlns:a16="http://schemas.microsoft.com/office/drawing/2014/main" id="{C32125F2-EB5F-4602-8259-24991AEEA3EB}"/>
              </a:ext>
            </a:extLst>
          </p:cNvPr>
          <p:cNvSpPr>
            <a:spLocks noGrp="1"/>
          </p:cNvSpPr>
          <p:nvPr>
            <p:ph idx="1"/>
          </p:nvPr>
        </p:nvSpPr>
        <p:spPr>
          <a:xfrm>
            <a:off x="841247" y="1197140"/>
            <a:ext cx="4206240" cy="4830815"/>
          </a:xfrm>
        </p:spPr>
        <p:txBody>
          <a:bodyPr>
            <a:normAutofit/>
          </a:bodyPr>
          <a:lstStyle/>
          <a:p>
            <a:pPr marL="0" indent="0">
              <a:buNone/>
            </a:pPr>
            <a:r>
              <a:rPr lang="en-US" sz="1800" b="1" dirty="0"/>
              <a:t>Business Objective</a:t>
            </a:r>
          </a:p>
          <a:p>
            <a:pPr marL="0" indent="0">
              <a:buNone/>
            </a:pPr>
            <a:endParaRPr lang="en-US" sz="1800" b="1" dirty="0"/>
          </a:p>
          <a:p>
            <a:pPr marL="0" indent="0">
              <a:buNone/>
            </a:pPr>
            <a:r>
              <a:rPr lang="en-US" sz="1800" b="1" dirty="0"/>
              <a:t>Review of the Business</a:t>
            </a:r>
          </a:p>
          <a:p>
            <a:pPr marL="0" indent="0">
              <a:buNone/>
            </a:pPr>
            <a:endParaRPr lang="en-US" sz="1800" b="1" dirty="0"/>
          </a:p>
          <a:p>
            <a:pPr marL="0" indent="0">
              <a:buNone/>
            </a:pPr>
            <a:r>
              <a:rPr lang="en-US" sz="1800" b="1" dirty="0"/>
              <a:t>Strategic Approach</a:t>
            </a:r>
          </a:p>
          <a:p>
            <a:pPr marL="0" indent="0">
              <a:buNone/>
            </a:pPr>
            <a:endParaRPr lang="en-US" sz="1800" b="1" dirty="0"/>
          </a:p>
          <a:p>
            <a:pPr marL="0" indent="0">
              <a:buNone/>
            </a:pPr>
            <a:r>
              <a:rPr lang="en-US" sz="1800" b="1" dirty="0"/>
              <a:t>Proposal</a:t>
            </a:r>
          </a:p>
          <a:p>
            <a:pPr marL="0" indent="0">
              <a:buNone/>
            </a:pPr>
            <a:endParaRPr lang="en-US" sz="1800" b="1" dirty="0"/>
          </a:p>
          <a:p>
            <a:pPr marL="0" indent="0">
              <a:buNone/>
            </a:pPr>
            <a:r>
              <a:rPr lang="en-US" sz="1800" b="1" dirty="0"/>
              <a:t>Estimated Impacts</a:t>
            </a:r>
          </a:p>
          <a:p>
            <a:pPr marL="0" indent="0">
              <a:buNone/>
            </a:pPr>
            <a:endParaRPr lang="en-US" sz="1800" b="1" dirty="0"/>
          </a:p>
          <a:p>
            <a:pPr marL="0" indent="0">
              <a:buNone/>
            </a:pPr>
            <a:r>
              <a:rPr lang="en-US" sz="1800" b="1" dirty="0"/>
              <a:t>Wrap up and questions</a:t>
            </a:r>
          </a:p>
        </p:txBody>
      </p:sp>
      <p:sp>
        <p:nvSpPr>
          <p:cNvPr id="10" name="Rectangle 9">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16936" y="4000284"/>
            <a:ext cx="54864" cy="420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2" descr="Lariat's logo">
            <a:extLst>
              <a:ext uri="{FF2B5EF4-FFF2-40B4-BE49-F238E27FC236}">
                <a16:creationId xmlns:a16="http://schemas.microsoft.com/office/drawing/2014/main" id="{948F6E14-D31A-4412-B085-53433338B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43" y="6160358"/>
            <a:ext cx="1477409" cy="6679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usy highway above water">
            <a:extLst>
              <a:ext uri="{FF2B5EF4-FFF2-40B4-BE49-F238E27FC236}">
                <a16:creationId xmlns:a16="http://schemas.microsoft.com/office/drawing/2014/main" id="{3797659F-73FA-4137-AC48-E2D257A89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7487" y="1360522"/>
            <a:ext cx="6206948" cy="4136955"/>
          </a:xfrm>
          <a:prstGeom prst="rect">
            <a:avLst/>
          </a:prstGeom>
        </p:spPr>
      </p:pic>
    </p:spTree>
    <p:extLst>
      <p:ext uri="{BB962C8B-B14F-4D97-AF65-F5344CB8AC3E}">
        <p14:creationId xmlns:p14="http://schemas.microsoft.com/office/powerpoint/2010/main" val="3756510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C56FA4-0B3B-4D8D-9452-E047649DB8CC}"/>
              </a:ext>
            </a:extLst>
          </p:cNvPr>
          <p:cNvSpPr>
            <a:spLocks noGrp="1"/>
          </p:cNvSpPr>
          <p:nvPr>
            <p:ph type="title"/>
          </p:nvPr>
        </p:nvSpPr>
        <p:spPr>
          <a:xfrm>
            <a:off x="655320" y="429030"/>
            <a:ext cx="2834640" cy="5457589"/>
          </a:xfrm>
        </p:spPr>
        <p:txBody>
          <a:bodyPr anchor="ctr">
            <a:normAutofit/>
          </a:bodyPr>
          <a:lstStyle/>
          <a:p>
            <a:pPr algn="ctr"/>
            <a:r>
              <a:rPr lang="en-US" dirty="0"/>
              <a:t>Objective</a:t>
            </a:r>
          </a:p>
        </p:txBody>
      </p:sp>
      <p:sp>
        <p:nvSpPr>
          <p:cNvPr id="51" name="Rectangle 50">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2" descr="Lariat's logo">
            <a:extLst>
              <a:ext uri="{FF2B5EF4-FFF2-40B4-BE49-F238E27FC236}">
                <a16:creationId xmlns:a16="http://schemas.microsoft.com/office/drawing/2014/main" id="{948F6E14-D31A-4412-B085-53433338B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43" y="6160358"/>
            <a:ext cx="1477409" cy="6679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5" name="Content Placeholder 2">
            <a:extLst>
              <a:ext uri="{FF2B5EF4-FFF2-40B4-BE49-F238E27FC236}">
                <a16:creationId xmlns:a16="http://schemas.microsoft.com/office/drawing/2014/main" id="{2F9B356C-B7C6-49D6-A8B2-62903862D73F}"/>
              </a:ext>
            </a:extLst>
          </p:cNvPr>
          <p:cNvGraphicFramePr>
            <a:graphicFrameLocks noGrp="1"/>
          </p:cNvGraphicFramePr>
          <p:nvPr>
            <p:ph idx="1"/>
            <p:extLst>
              <p:ext uri="{D42A27DB-BD31-4B8C-83A1-F6EECF244321}">
                <p14:modId xmlns:p14="http://schemas.microsoft.com/office/powerpoint/2010/main" val="2798498975"/>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48661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C56FA4-0B3B-4D8D-9452-E047649DB8CC}"/>
              </a:ext>
            </a:extLst>
          </p:cNvPr>
          <p:cNvSpPr>
            <a:spLocks noGrp="1"/>
          </p:cNvSpPr>
          <p:nvPr>
            <p:ph type="title"/>
          </p:nvPr>
        </p:nvSpPr>
        <p:spPr>
          <a:xfrm>
            <a:off x="655320" y="429030"/>
            <a:ext cx="2834640" cy="5457589"/>
          </a:xfrm>
        </p:spPr>
        <p:txBody>
          <a:bodyPr anchor="ctr">
            <a:normAutofit/>
          </a:bodyPr>
          <a:lstStyle/>
          <a:p>
            <a:pPr algn="ctr"/>
            <a:r>
              <a:rPr lang="en-US" sz="2800" dirty="0"/>
              <a:t>Review of the Business</a:t>
            </a:r>
          </a:p>
        </p:txBody>
      </p:sp>
      <p:sp>
        <p:nvSpPr>
          <p:cNvPr id="51" name="Rectangle 50">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2" descr="Lariat's logo">
            <a:extLst>
              <a:ext uri="{FF2B5EF4-FFF2-40B4-BE49-F238E27FC236}">
                <a16:creationId xmlns:a16="http://schemas.microsoft.com/office/drawing/2014/main" id="{948F6E14-D31A-4412-B085-53433338B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43" y="6160358"/>
            <a:ext cx="1477409" cy="6679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a:extLst>
              <a:ext uri="{FF2B5EF4-FFF2-40B4-BE49-F238E27FC236}">
                <a16:creationId xmlns:a16="http://schemas.microsoft.com/office/drawing/2014/main" id="{7758FB1D-DFBE-4984-9FE7-C112A5192E28}"/>
              </a:ext>
            </a:extLst>
          </p:cNvPr>
          <p:cNvGraphicFramePr>
            <a:graphicFrameLocks noChangeAspect="1"/>
          </p:cNvGraphicFramePr>
          <p:nvPr>
            <p:extLst>
              <p:ext uri="{D42A27DB-BD31-4B8C-83A1-F6EECF244321}">
                <p14:modId xmlns:p14="http://schemas.microsoft.com/office/powerpoint/2010/main" val="3271471400"/>
              </p:ext>
            </p:extLst>
          </p:nvPr>
        </p:nvGraphicFramePr>
        <p:xfrm>
          <a:off x="3849097" y="779440"/>
          <a:ext cx="7641863" cy="4605530"/>
        </p:xfrm>
        <a:graphic>
          <a:graphicData uri="http://schemas.openxmlformats.org/presentationml/2006/ole">
            <mc:AlternateContent xmlns:mc="http://schemas.openxmlformats.org/markup-compatibility/2006">
              <mc:Choice xmlns:v="urn:schemas-microsoft-com:vml" Requires="v">
                <p:oleObj name="Worksheet" r:id="rId4" imgW="5705445" imgH="3438427" progId="Excel.Sheet.12">
                  <p:embed/>
                </p:oleObj>
              </mc:Choice>
              <mc:Fallback>
                <p:oleObj name="Worksheet" r:id="rId4" imgW="5705445" imgH="3438427" progId="Excel.Sheet.12">
                  <p:embed/>
                  <p:pic>
                    <p:nvPicPr>
                      <p:cNvPr id="0" name=""/>
                      <p:cNvPicPr/>
                      <p:nvPr/>
                    </p:nvPicPr>
                    <p:blipFill>
                      <a:blip r:embed="rId5"/>
                      <a:stretch>
                        <a:fillRect/>
                      </a:stretch>
                    </p:blipFill>
                    <p:spPr>
                      <a:xfrm>
                        <a:off x="3849097" y="779440"/>
                        <a:ext cx="7641863" cy="4605530"/>
                      </a:xfrm>
                      <a:prstGeom prst="rect">
                        <a:avLst/>
                      </a:prstGeom>
                    </p:spPr>
                  </p:pic>
                </p:oleObj>
              </mc:Fallback>
            </mc:AlternateContent>
          </a:graphicData>
        </a:graphic>
      </p:graphicFrame>
    </p:spTree>
    <p:extLst>
      <p:ext uri="{BB962C8B-B14F-4D97-AF65-F5344CB8AC3E}">
        <p14:creationId xmlns:p14="http://schemas.microsoft.com/office/powerpoint/2010/main" val="58157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C56FA4-0B3B-4D8D-9452-E047649DB8CC}"/>
              </a:ext>
            </a:extLst>
          </p:cNvPr>
          <p:cNvSpPr>
            <a:spLocks noGrp="1"/>
          </p:cNvSpPr>
          <p:nvPr>
            <p:ph type="title"/>
          </p:nvPr>
        </p:nvSpPr>
        <p:spPr>
          <a:xfrm>
            <a:off x="655320" y="429030"/>
            <a:ext cx="2834640" cy="5457589"/>
          </a:xfrm>
        </p:spPr>
        <p:txBody>
          <a:bodyPr anchor="ctr">
            <a:normAutofit/>
          </a:bodyPr>
          <a:lstStyle/>
          <a:p>
            <a:pPr algn="ctr"/>
            <a:r>
              <a:rPr lang="en-US" sz="2800"/>
              <a:t>Strategic Approach</a:t>
            </a:r>
            <a:endParaRPr lang="en-US" sz="2800" dirty="0"/>
          </a:p>
        </p:txBody>
      </p:sp>
      <p:sp>
        <p:nvSpPr>
          <p:cNvPr id="51" name="Rectangle 50">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2" descr="Lariat's logo">
            <a:extLst>
              <a:ext uri="{FF2B5EF4-FFF2-40B4-BE49-F238E27FC236}">
                <a16:creationId xmlns:a16="http://schemas.microsoft.com/office/drawing/2014/main" id="{948F6E14-D31A-4412-B085-53433338B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43" y="6160358"/>
            <a:ext cx="1477409" cy="6679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50F011-2C83-4DC1-83D5-76C8F12DFA7D}"/>
              </a:ext>
            </a:extLst>
          </p:cNvPr>
          <p:cNvSpPr txBox="1"/>
          <p:nvPr/>
        </p:nvSpPr>
        <p:spPr>
          <a:xfrm>
            <a:off x="3489960" y="429030"/>
            <a:ext cx="7856064" cy="5262979"/>
          </a:xfrm>
          <a:prstGeom prst="rect">
            <a:avLst/>
          </a:prstGeom>
          <a:noFill/>
        </p:spPr>
        <p:txBody>
          <a:bodyPr wrap="square" rtlCol="0">
            <a:spAutoFit/>
          </a:bodyPr>
          <a:lstStyle/>
          <a:p>
            <a:r>
              <a:rPr lang="en-US" sz="3600" b="1" dirty="0"/>
              <a:t>Strategy 1: Optimize the Fleet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Retire 2016 Model Year Vehicles.</a:t>
            </a:r>
            <a:br>
              <a:rPr lang="en-US" sz="2400" dirty="0"/>
            </a:br>
            <a:endParaRPr lang="en-US" sz="2400" dirty="0"/>
          </a:p>
          <a:p>
            <a:pPr marL="285750" indent="-285750">
              <a:buFont typeface="Arial" panose="020B0604020202020204" pitchFamily="34" charset="0"/>
              <a:buChar char="•"/>
            </a:pPr>
            <a:r>
              <a:rPr lang="en-US" sz="2400" dirty="0"/>
              <a:t>Estimated $26M in sales for Vehicle Reinvestment.</a:t>
            </a:r>
            <a:br>
              <a:rPr lang="en-US" sz="2400" dirty="0"/>
            </a:br>
            <a:r>
              <a:rPr lang="en-US" sz="2400" dirty="0"/>
              <a:t> </a:t>
            </a:r>
          </a:p>
          <a:p>
            <a:pPr marL="285750" indent="-285750">
              <a:buFont typeface="Arial" panose="020B0604020202020204" pitchFamily="34" charset="0"/>
              <a:buChar char="•"/>
            </a:pPr>
            <a:r>
              <a:rPr lang="en-US" sz="2400" dirty="0"/>
              <a:t>Analyze the data to purchase the best performing 2018 Model Year Vehicles.</a:t>
            </a:r>
            <a:br>
              <a:rPr lang="en-US" sz="2400" dirty="0"/>
            </a:br>
            <a:endParaRPr lang="en-US" sz="2400" dirty="0"/>
          </a:p>
          <a:p>
            <a:pPr marL="285750" indent="-285750">
              <a:buFont typeface="Arial" panose="020B0604020202020204" pitchFamily="34" charset="0"/>
              <a:buChar char="•"/>
            </a:pPr>
            <a:r>
              <a:rPr lang="en-US" sz="2400" dirty="0"/>
              <a:t>Focus on driving Revenue by increasing number of rentals.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r>
              <a:rPr lang="en-US" dirty="0"/>
              <a:t> </a:t>
            </a:r>
          </a:p>
        </p:txBody>
      </p:sp>
    </p:spTree>
    <p:extLst>
      <p:ext uri="{BB962C8B-B14F-4D97-AF65-F5344CB8AC3E}">
        <p14:creationId xmlns:p14="http://schemas.microsoft.com/office/powerpoint/2010/main" val="1187636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C56FA4-0B3B-4D8D-9452-E047649DB8CC}"/>
              </a:ext>
            </a:extLst>
          </p:cNvPr>
          <p:cNvSpPr>
            <a:spLocks noGrp="1"/>
          </p:cNvSpPr>
          <p:nvPr>
            <p:ph type="title"/>
          </p:nvPr>
        </p:nvSpPr>
        <p:spPr>
          <a:xfrm>
            <a:off x="655320" y="429030"/>
            <a:ext cx="2834640" cy="5457589"/>
          </a:xfrm>
        </p:spPr>
        <p:txBody>
          <a:bodyPr anchor="ctr">
            <a:normAutofit/>
          </a:bodyPr>
          <a:lstStyle/>
          <a:p>
            <a:pPr algn="ctr"/>
            <a:r>
              <a:rPr lang="en-US" sz="2800" dirty="0"/>
              <a:t>Strategic Approach</a:t>
            </a:r>
          </a:p>
        </p:txBody>
      </p:sp>
      <p:sp>
        <p:nvSpPr>
          <p:cNvPr id="51" name="Rectangle 50">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2" descr="Lariat's logo">
            <a:extLst>
              <a:ext uri="{FF2B5EF4-FFF2-40B4-BE49-F238E27FC236}">
                <a16:creationId xmlns:a16="http://schemas.microsoft.com/office/drawing/2014/main" id="{948F6E14-D31A-4412-B085-53433338B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43" y="6160358"/>
            <a:ext cx="1477409" cy="6679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50F011-2C83-4DC1-83D5-76C8F12DFA7D}"/>
              </a:ext>
            </a:extLst>
          </p:cNvPr>
          <p:cNvSpPr txBox="1"/>
          <p:nvPr/>
        </p:nvSpPr>
        <p:spPr>
          <a:xfrm>
            <a:off x="3489960" y="429030"/>
            <a:ext cx="7856064" cy="3508653"/>
          </a:xfrm>
          <a:prstGeom prst="rect">
            <a:avLst/>
          </a:prstGeom>
          <a:noFill/>
        </p:spPr>
        <p:txBody>
          <a:bodyPr wrap="square" rtlCol="0">
            <a:spAutoFit/>
          </a:bodyPr>
          <a:lstStyle/>
          <a:p>
            <a:r>
              <a:rPr lang="en-US" sz="3200" b="1" dirty="0"/>
              <a:t>Strategy 2: Develop Custom Model</a:t>
            </a:r>
          </a:p>
          <a:p>
            <a:r>
              <a:rPr lang="en-US" sz="3200" b="1" dirty="0"/>
              <a:t>	(Lariat Score)</a:t>
            </a:r>
            <a:br>
              <a:rPr lang="en-US" sz="3200" b="1" dirty="0"/>
            </a:br>
            <a:endParaRPr lang="en-US" sz="3200" b="1" dirty="0"/>
          </a:p>
          <a:p>
            <a:pPr marL="285750" indent="-285750">
              <a:buFont typeface="Arial" panose="020B0604020202020204" pitchFamily="34" charset="0"/>
              <a:buChar char="•"/>
            </a:pPr>
            <a:r>
              <a:rPr lang="en-US" dirty="0"/>
              <a:t>Create a formula that takes several KPI’s outputs a numerical value.</a:t>
            </a:r>
          </a:p>
          <a:p>
            <a:pPr marL="285750" indent="-285750">
              <a:buFont typeface="Arial" panose="020B0604020202020204" pitchFamily="34" charset="0"/>
              <a:buChar char="•"/>
            </a:pPr>
            <a:r>
              <a:rPr lang="en-US" dirty="0"/>
              <a:t>The value is weighted based on Unique Vehicles in the fleet.</a:t>
            </a:r>
          </a:p>
          <a:p>
            <a:pPr marL="285750" indent="-285750">
              <a:buFont typeface="Arial" panose="020B0604020202020204" pitchFamily="34" charset="0"/>
              <a:buChar char="•"/>
            </a:pPr>
            <a:r>
              <a:rPr lang="en-US" dirty="0"/>
              <a:t>Retire 2016 Vehicles.</a:t>
            </a:r>
          </a:p>
          <a:p>
            <a:pPr marL="285750" indent="-285750">
              <a:buFont typeface="Arial" panose="020B0604020202020204" pitchFamily="34" charset="0"/>
              <a:buChar char="•"/>
            </a:pPr>
            <a:r>
              <a:rPr lang="en-US" dirty="0"/>
              <a:t>Purchase best performing Lariat Score 2018 Vehicles</a:t>
            </a:r>
          </a:p>
          <a:p>
            <a:endParaRPr lang="en-US" dirty="0"/>
          </a:p>
          <a:p>
            <a:pPr marL="285750" indent="-285750">
              <a:buFont typeface="Arial" panose="020B0604020202020204" pitchFamily="34" charset="0"/>
              <a:buChar char="•"/>
            </a:pPr>
            <a:endParaRPr lang="en-US" dirty="0"/>
          </a:p>
          <a:p>
            <a:r>
              <a:rPr lang="en-US" dirty="0"/>
              <a:t> </a:t>
            </a:r>
          </a:p>
        </p:txBody>
      </p:sp>
      <p:sp>
        <p:nvSpPr>
          <p:cNvPr id="10" name="TextBox 4">
            <a:extLst>
              <a:ext uri="{FF2B5EF4-FFF2-40B4-BE49-F238E27FC236}">
                <a16:creationId xmlns:a16="http://schemas.microsoft.com/office/drawing/2014/main" id="{EA02F6AA-E401-4D69-A1CE-E64D17CD71A8}"/>
              </a:ext>
            </a:extLst>
          </p:cNvPr>
          <p:cNvSpPr txBox="1"/>
          <p:nvPr/>
        </p:nvSpPr>
        <p:spPr>
          <a:xfrm>
            <a:off x="3489960" y="3741640"/>
            <a:ext cx="7856064" cy="1787023"/>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i="0" u="none" strike="noStrike" dirty="0">
                <a:solidFill>
                  <a:schemeClr val="dk1"/>
                </a:solidFill>
                <a:effectLst/>
                <a:latin typeface="+mn-lt"/>
                <a:ea typeface="+mn-ea"/>
                <a:cs typeface="+mn-cs"/>
              </a:rPr>
              <a:t>Lariat Score</a:t>
            </a:r>
            <a:r>
              <a:rPr lang="en-US" sz="1600" i="0" u="none" strike="noStrike" baseline="0" dirty="0">
                <a:solidFill>
                  <a:schemeClr val="dk1"/>
                </a:solidFill>
                <a:effectLst/>
                <a:latin typeface="+mn-lt"/>
                <a:ea typeface="+mn-ea"/>
                <a:cs typeface="+mn-cs"/>
              </a:rPr>
              <a:t> is calculated by:</a:t>
            </a:r>
          </a:p>
          <a:p>
            <a:endParaRPr lang="en-US" sz="1600" b="1" dirty="0"/>
          </a:p>
          <a:p>
            <a:endParaRPr lang="en-US" sz="1600" b="1" dirty="0"/>
          </a:p>
          <a:p>
            <a:endParaRPr lang="en-US" sz="1400" dirty="0"/>
          </a:p>
          <a:p>
            <a:r>
              <a:rPr lang="en-US" sz="1400" b="0" i="0" u="none" strike="noStrike" dirty="0">
                <a:solidFill>
                  <a:schemeClr val="dk1"/>
                </a:solidFill>
                <a:effectLst/>
                <a:latin typeface="+mn-lt"/>
                <a:ea typeface="+mn-ea"/>
                <a:cs typeface="+mn-cs"/>
              </a:rPr>
              <a:t>(1-((</a:t>
            </a:r>
            <a:r>
              <a:rPr lang="en-US" sz="1400" b="1" i="0" u="none" strike="noStrike" dirty="0">
                <a:solidFill>
                  <a:schemeClr val="dk1"/>
                </a:solidFill>
                <a:effectLst/>
                <a:latin typeface="+mn-lt"/>
                <a:ea typeface="+mn-ea"/>
                <a:cs typeface="+mn-cs"/>
              </a:rPr>
              <a:t>Weighted Expenditures + Accidents</a:t>
            </a:r>
            <a:r>
              <a:rPr lang="en-US" sz="1400" b="0" i="0" u="none" strike="noStrike" dirty="0">
                <a:solidFill>
                  <a:schemeClr val="dk1"/>
                </a:solidFill>
                <a:effectLst/>
                <a:latin typeface="+mn-lt"/>
                <a:ea typeface="+mn-ea"/>
                <a:cs typeface="+mn-cs"/>
              </a:rPr>
              <a:t>)+(</a:t>
            </a:r>
            <a:r>
              <a:rPr lang="en-US" sz="1400" b="1" dirty="0"/>
              <a:t>Weighted </a:t>
            </a:r>
            <a:r>
              <a:rPr lang="en-US" sz="1400" b="1" i="0" u="none" strike="noStrike" dirty="0">
                <a:solidFill>
                  <a:schemeClr val="dk1"/>
                </a:solidFill>
                <a:effectLst/>
                <a:latin typeface="+mn-lt"/>
                <a:ea typeface="+mn-ea"/>
                <a:cs typeface="+mn-cs"/>
              </a:rPr>
              <a:t>Rentals</a:t>
            </a:r>
            <a:r>
              <a:rPr lang="en-US" sz="1400" b="0" i="0" u="none" strike="noStrike" dirty="0">
                <a:solidFill>
                  <a:schemeClr val="dk1"/>
                </a:solidFill>
                <a:effectLst/>
                <a:latin typeface="+mn-lt"/>
                <a:ea typeface="+mn-ea"/>
                <a:cs typeface="+mn-cs"/>
              </a:rPr>
              <a:t>)+(</a:t>
            </a:r>
            <a:r>
              <a:rPr lang="en-US" sz="1400" b="1" dirty="0"/>
              <a:t>Weighted </a:t>
            </a:r>
            <a:r>
              <a:rPr lang="en-US" sz="1400" b="1" i="0" u="none" strike="noStrike" dirty="0">
                <a:solidFill>
                  <a:schemeClr val="dk1"/>
                </a:solidFill>
                <a:effectLst/>
                <a:latin typeface="+mn-lt"/>
                <a:ea typeface="+mn-ea"/>
                <a:cs typeface="+mn-cs"/>
              </a:rPr>
              <a:t>Revenue</a:t>
            </a:r>
            <a:r>
              <a:rPr lang="en-US" sz="1400" b="0" i="0" u="none" strike="noStrike" dirty="0">
                <a:solidFill>
                  <a:schemeClr val="dk1"/>
                </a:solidFill>
                <a:effectLst/>
                <a:latin typeface="+mn-lt"/>
                <a:ea typeface="+mn-ea"/>
                <a:cs typeface="+mn-cs"/>
              </a:rPr>
              <a:t>)))</a:t>
            </a:r>
            <a:r>
              <a:rPr lang="en-US" sz="1400" dirty="0"/>
              <a:t> </a:t>
            </a:r>
            <a:endParaRPr lang="en-US" sz="1400" b="1" i="0" u="none" strike="noStrike" dirty="0">
              <a:solidFill>
                <a:schemeClr val="dk1"/>
              </a:solidFill>
              <a:effectLst/>
              <a:latin typeface="+mn-lt"/>
              <a:ea typeface="+mn-ea"/>
              <a:cs typeface="+mn-cs"/>
            </a:endParaRPr>
          </a:p>
          <a:p>
            <a:endParaRPr lang="en-US" sz="1100" b="1" i="0" u="none" strike="noStrike" dirty="0">
              <a:solidFill>
                <a:schemeClr val="dk1"/>
              </a:solidFill>
              <a:effectLst/>
              <a:latin typeface="+mn-lt"/>
              <a:ea typeface="+mn-ea"/>
              <a:cs typeface="+mn-cs"/>
            </a:endParaRPr>
          </a:p>
        </p:txBody>
      </p:sp>
    </p:spTree>
    <p:extLst>
      <p:ext uri="{BB962C8B-B14F-4D97-AF65-F5344CB8AC3E}">
        <p14:creationId xmlns:p14="http://schemas.microsoft.com/office/powerpoint/2010/main" val="3684900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Freeform: Shape 6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3" name="Freeform: Shape 6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5C56FA4-0B3B-4D8D-9452-E047649DB8CC}"/>
              </a:ext>
            </a:extLst>
          </p:cNvPr>
          <p:cNvSpPr>
            <a:spLocks noGrp="1"/>
          </p:cNvSpPr>
          <p:nvPr>
            <p:ph type="title"/>
          </p:nvPr>
        </p:nvSpPr>
        <p:spPr>
          <a:xfrm>
            <a:off x="621792" y="1161288"/>
            <a:ext cx="3602736" cy="4526280"/>
          </a:xfrm>
        </p:spPr>
        <p:txBody>
          <a:bodyPr vert="horz" lIns="91440" tIns="45720" rIns="91440" bIns="45720" rtlCol="0" anchor="ctr">
            <a:normAutofit/>
          </a:bodyPr>
          <a:lstStyle/>
          <a:p>
            <a:r>
              <a:rPr lang="en-US"/>
              <a:t>Proposal</a:t>
            </a:r>
          </a:p>
        </p:txBody>
      </p:sp>
      <p:sp>
        <p:nvSpPr>
          <p:cNvPr id="65" name="Rectangle 6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2" descr="Lariat's logo">
            <a:extLst>
              <a:ext uri="{FF2B5EF4-FFF2-40B4-BE49-F238E27FC236}">
                <a16:creationId xmlns:a16="http://schemas.microsoft.com/office/drawing/2014/main" id="{948F6E14-D31A-4412-B085-53433338B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43" y="6160358"/>
            <a:ext cx="1477409" cy="6679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5" name="TextBox 2">
            <a:extLst>
              <a:ext uri="{FF2B5EF4-FFF2-40B4-BE49-F238E27FC236}">
                <a16:creationId xmlns:a16="http://schemas.microsoft.com/office/drawing/2014/main" id="{C7796AD2-985B-411B-8CCD-B97BE7D18D73}"/>
              </a:ext>
            </a:extLst>
          </p:cNvPr>
          <p:cNvGraphicFramePr/>
          <p:nvPr>
            <p:extLst>
              <p:ext uri="{D42A27DB-BD31-4B8C-83A1-F6EECF244321}">
                <p14:modId xmlns:p14="http://schemas.microsoft.com/office/powerpoint/2010/main" val="2725720152"/>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00727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C56FA4-0B3B-4D8D-9452-E047649DB8CC}"/>
              </a:ext>
            </a:extLst>
          </p:cNvPr>
          <p:cNvSpPr>
            <a:spLocks noGrp="1"/>
          </p:cNvSpPr>
          <p:nvPr>
            <p:ph type="title"/>
          </p:nvPr>
        </p:nvSpPr>
        <p:spPr>
          <a:xfrm>
            <a:off x="655320" y="588653"/>
            <a:ext cx="2834640" cy="5457589"/>
          </a:xfrm>
        </p:spPr>
        <p:txBody>
          <a:bodyPr anchor="ctr">
            <a:normAutofit/>
          </a:bodyPr>
          <a:lstStyle/>
          <a:p>
            <a:pPr algn="ctr"/>
            <a:r>
              <a:rPr lang="en-US" sz="2800" dirty="0"/>
              <a:t>Proposal</a:t>
            </a:r>
          </a:p>
        </p:txBody>
      </p:sp>
      <p:sp>
        <p:nvSpPr>
          <p:cNvPr id="51" name="Rectangle 50">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2" descr="Lariat's logo">
            <a:extLst>
              <a:ext uri="{FF2B5EF4-FFF2-40B4-BE49-F238E27FC236}">
                <a16:creationId xmlns:a16="http://schemas.microsoft.com/office/drawing/2014/main" id="{948F6E14-D31A-4412-B085-53433338B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43" y="6160358"/>
            <a:ext cx="1477409" cy="6679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Object 6">
            <a:extLst>
              <a:ext uri="{FF2B5EF4-FFF2-40B4-BE49-F238E27FC236}">
                <a16:creationId xmlns:a16="http://schemas.microsoft.com/office/drawing/2014/main" id="{B636CA0A-882E-4430-8F28-0CE1FF515F96}"/>
              </a:ext>
            </a:extLst>
          </p:cNvPr>
          <p:cNvGraphicFramePr>
            <a:graphicFrameLocks noChangeAspect="1"/>
          </p:cNvGraphicFramePr>
          <p:nvPr>
            <p:extLst>
              <p:ext uri="{D42A27DB-BD31-4B8C-83A1-F6EECF244321}">
                <p14:modId xmlns:p14="http://schemas.microsoft.com/office/powerpoint/2010/main" val="3315149514"/>
              </p:ext>
            </p:extLst>
          </p:nvPr>
        </p:nvGraphicFramePr>
        <p:xfrm>
          <a:off x="3489960" y="869989"/>
          <a:ext cx="7960567" cy="2801162"/>
        </p:xfrm>
        <a:graphic>
          <a:graphicData uri="http://schemas.openxmlformats.org/presentationml/2006/ole">
            <mc:AlternateContent xmlns:mc="http://schemas.openxmlformats.org/markup-compatibility/2006">
              <mc:Choice xmlns:v="urn:schemas-microsoft-com:vml" Requires="v">
                <p:oleObj name="Worksheet" r:id="rId4" imgW="6334223" imgH="2229046" progId="Excel.Sheet.12">
                  <p:embed/>
                </p:oleObj>
              </mc:Choice>
              <mc:Fallback>
                <p:oleObj name="Worksheet" r:id="rId4" imgW="6334223" imgH="2229046" progId="Excel.Sheet.12">
                  <p:embed/>
                  <p:pic>
                    <p:nvPicPr>
                      <p:cNvPr id="0" name=""/>
                      <p:cNvPicPr/>
                      <p:nvPr/>
                    </p:nvPicPr>
                    <p:blipFill>
                      <a:blip r:embed="rId5"/>
                      <a:stretch>
                        <a:fillRect/>
                      </a:stretch>
                    </p:blipFill>
                    <p:spPr>
                      <a:xfrm>
                        <a:off x="3489960" y="869989"/>
                        <a:ext cx="7960567" cy="2801162"/>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34F0CA40-4B9C-467C-96B1-610671C92148}"/>
              </a:ext>
            </a:extLst>
          </p:cNvPr>
          <p:cNvSpPr txBox="1"/>
          <p:nvPr/>
        </p:nvSpPr>
        <p:spPr>
          <a:xfrm>
            <a:off x="3489960" y="403780"/>
            <a:ext cx="3439324" cy="400110"/>
          </a:xfrm>
          <a:prstGeom prst="rect">
            <a:avLst/>
          </a:prstGeom>
          <a:noFill/>
        </p:spPr>
        <p:txBody>
          <a:bodyPr wrap="square" rtlCol="0">
            <a:spAutoFit/>
          </a:bodyPr>
          <a:lstStyle/>
          <a:p>
            <a:r>
              <a:rPr lang="en-US" sz="2000" b="1" dirty="0"/>
              <a:t>Recommended Vehicles</a:t>
            </a:r>
          </a:p>
        </p:txBody>
      </p:sp>
      <p:pic>
        <p:nvPicPr>
          <p:cNvPr id="2052" name="Picture 4" descr="two red and gray vehicles selective focus photography">
            <a:extLst>
              <a:ext uri="{FF2B5EF4-FFF2-40B4-BE49-F238E27FC236}">
                <a16:creationId xmlns:a16="http://schemas.microsoft.com/office/drawing/2014/main" id="{7AC88110-78F8-4289-9A43-2A1AD81F28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9271" y="3790501"/>
            <a:ext cx="2930013" cy="219751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lack BMW car instrument cluster panel">
            <a:extLst>
              <a:ext uri="{FF2B5EF4-FFF2-40B4-BE49-F238E27FC236}">
                <a16:creationId xmlns:a16="http://schemas.microsoft.com/office/drawing/2014/main" id="{EB8A3050-63B8-4A34-8894-BFA93A762A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949" y="3772213"/>
            <a:ext cx="2930012" cy="21975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9183091-B526-4350-8140-DF543EA44811}"/>
              </a:ext>
            </a:extLst>
          </p:cNvPr>
          <p:cNvSpPr txBox="1"/>
          <p:nvPr/>
        </p:nvSpPr>
        <p:spPr>
          <a:xfrm>
            <a:off x="9142034" y="6194241"/>
            <a:ext cx="2348926" cy="215444"/>
          </a:xfrm>
          <a:prstGeom prst="rect">
            <a:avLst/>
          </a:prstGeom>
          <a:noFill/>
        </p:spPr>
        <p:txBody>
          <a:bodyPr wrap="square" rtlCol="0">
            <a:spAutoFit/>
          </a:bodyPr>
          <a:lstStyle/>
          <a:p>
            <a:r>
              <a:rPr lang="en-US" sz="800" dirty="0"/>
              <a:t>Images courtesy Unsplash.com</a:t>
            </a:r>
          </a:p>
        </p:txBody>
      </p:sp>
    </p:spTree>
    <p:extLst>
      <p:ext uri="{BB962C8B-B14F-4D97-AF65-F5344CB8AC3E}">
        <p14:creationId xmlns:p14="http://schemas.microsoft.com/office/powerpoint/2010/main" val="3539829972"/>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TotalTime>
  <Words>733</Words>
  <Application>Microsoft Office PowerPoint</Application>
  <PresentationFormat>Widescreen</PresentationFormat>
  <Paragraphs>102</Paragraphs>
  <Slides>12</Slides>
  <Notes>8</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7" baseType="lpstr">
      <vt:lpstr>Arial</vt:lpstr>
      <vt:lpstr>Calibri</vt:lpstr>
      <vt:lpstr>Neue Haas Grotesk Text Pro</vt:lpstr>
      <vt:lpstr>AccentBoxVTI</vt:lpstr>
      <vt:lpstr>Worksheet</vt:lpstr>
      <vt:lpstr>PowerPoint Presentation</vt:lpstr>
      <vt:lpstr>Disclosure</vt:lpstr>
      <vt:lpstr>Agenda </vt:lpstr>
      <vt:lpstr>Objective</vt:lpstr>
      <vt:lpstr>Review of the Business</vt:lpstr>
      <vt:lpstr>Strategic Approach</vt:lpstr>
      <vt:lpstr>Strategic Approach</vt:lpstr>
      <vt:lpstr>Proposal</vt:lpstr>
      <vt:lpstr>Proposal</vt:lpstr>
      <vt:lpstr>Estimated Impacts</vt:lpstr>
      <vt:lpstr>Estimated Impacts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Danny Song</dc:creator>
  <cp:lastModifiedBy>Danny Song</cp:lastModifiedBy>
  <cp:revision>27</cp:revision>
  <dcterms:created xsi:type="dcterms:W3CDTF">2020-12-09T21:05:19Z</dcterms:created>
  <dcterms:modified xsi:type="dcterms:W3CDTF">2020-12-16T17:57:29Z</dcterms:modified>
</cp:coreProperties>
</file>